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5" r:id="rId2"/>
    <p:sldId id="275" r:id="rId3"/>
    <p:sldId id="276" r:id="rId4"/>
    <p:sldId id="281" r:id="rId5"/>
    <p:sldId id="279" r:id="rId6"/>
    <p:sldId id="280" r:id="rId7"/>
    <p:sldId id="278" r:id="rId8"/>
    <p:sldId id="284" r:id="rId9"/>
    <p:sldId id="285" r:id="rId10"/>
    <p:sldId id="282" r:id="rId11"/>
    <p:sldId id="28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 Pro Bold" panose="020B0604020202020204" charset="0"/>
      <p:regular r:id="rId18"/>
      <p:bold r:id="rId19"/>
    </p:embeddedFont>
    <p:embeddedFont>
      <p:font typeface="Verdana Pro" panose="020B060402020202020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8CE"/>
    <a:srgbClr val="CC6DA4"/>
    <a:srgbClr val="F39433"/>
    <a:srgbClr val="702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1" autoAdjust="0"/>
    <p:restoredTop sz="92785" autoAdjust="0"/>
  </p:normalViewPr>
  <p:slideViewPr>
    <p:cSldViewPr>
      <p:cViewPr varScale="1">
        <p:scale>
          <a:sx n="72" d="100"/>
          <a:sy n="72" d="100"/>
        </p:scale>
        <p:origin x="6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7F563-EC8C-AB44-8355-1A0E37D0936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A39C-F0AB-4B4D-97D5-291621C8F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41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CA39C-F0AB-4B4D-97D5-291621C8F1D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3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328106"/>
            <a:ext cx="18288000" cy="7785532"/>
            <a:chOff x="0" y="0"/>
            <a:chExt cx="4816593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3943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6395" y="98014"/>
            <a:ext cx="9457209" cy="930686"/>
            <a:chOff x="0" y="0"/>
            <a:chExt cx="12609612" cy="12409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788097" cy="1240915"/>
            </a:xfrm>
            <a:custGeom>
              <a:avLst/>
              <a:gdLst/>
              <a:ahLst/>
              <a:cxnLst/>
              <a:rect l="l" t="t" r="r" b="b"/>
              <a:pathLst>
                <a:path w="4788097" h="1240915">
                  <a:moveTo>
                    <a:pt x="0" y="0"/>
                  </a:moveTo>
                  <a:lnTo>
                    <a:pt x="4788097" y="0"/>
                  </a:lnTo>
                  <a:lnTo>
                    <a:pt x="4788097" y="1240915"/>
                  </a:lnTo>
                  <a:lnTo>
                    <a:pt x="0" y="1240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5570225" y="289831"/>
              <a:ext cx="3585020" cy="244210"/>
              <a:chOff x="0" y="0"/>
              <a:chExt cx="2796972" cy="19052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63217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7A26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63500" y="63500"/>
                <a:ext cx="870331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331" h="63500">
                    <a:moveTo>
                      <a:pt x="0" y="63500"/>
                    </a:moveTo>
                    <a:lnTo>
                      <a:pt x="870331" y="63500"/>
                    </a:lnTo>
                    <a:lnTo>
                      <a:pt x="870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E5B7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963422" y="63500"/>
                <a:ext cx="870204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70204" h="63500">
                    <a:moveTo>
                      <a:pt x="0" y="63500"/>
                    </a:moveTo>
                    <a:lnTo>
                      <a:pt x="870204" y="63500"/>
                    </a:lnTo>
                    <a:lnTo>
                      <a:pt x="870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C142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5803203" y="543662"/>
              <a:ext cx="3119076" cy="422115"/>
            </a:xfrm>
            <a:custGeom>
              <a:avLst/>
              <a:gdLst/>
              <a:ahLst/>
              <a:cxnLst/>
              <a:rect l="l" t="t" r="r" b="b"/>
              <a:pathLst>
                <a:path w="3119076" h="422115">
                  <a:moveTo>
                    <a:pt x="0" y="0"/>
                  </a:moveTo>
                  <a:lnTo>
                    <a:pt x="3119076" y="0"/>
                  </a:lnTo>
                  <a:lnTo>
                    <a:pt x="3119076" y="422116"/>
                  </a:lnTo>
                  <a:lnTo>
                    <a:pt x="0" y="422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9997332" y="244291"/>
              <a:ext cx="2612280" cy="767027"/>
            </a:xfrm>
            <a:custGeom>
              <a:avLst/>
              <a:gdLst/>
              <a:ahLst/>
              <a:cxnLst/>
              <a:rect l="l" t="t" r="r" b="b"/>
              <a:pathLst>
                <a:path w="2612280" h="767027">
                  <a:moveTo>
                    <a:pt x="0" y="0"/>
                  </a:moveTo>
                  <a:lnTo>
                    <a:pt x="2612280" y="0"/>
                  </a:lnTo>
                  <a:lnTo>
                    <a:pt x="2612280" y="767027"/>
                  </a:lnTo>
                  <a:lnTo>
                    <a:pt x="0" y="767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" name="Freeform 20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1" name="TextBox 21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38400" y="6045201"/>
            <a:ext cx="12801600" cy="806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400" dirty="0">
                <a:solidFill>
                  <a:srgbClr val="FFFFFF"/>
                </a:solidFill>
                <a:latin typeface="Verdana Pro Bold"/>
              </a:rPr>
              <a:t>Ladislav Zilcher, Zdeněk Svoboda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xmlns="" id="{EBC35079-B564-493F-A20D-B6D7AE98FDF4}"/>
              </a:ext>
            </a:extLst>
          </p:cNvPr>
          <p:cNvSpPr txBox="1"/>
          <p:nvPr/>
        </p:nvSpPr>
        <p:spPr>
          <a:xfrm>
            <a:off x="1219198" y="2818568"/>
            <a:ext cx="15849600" cy="2394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00" dirty="0">
                <a:solidFill>
                  <a:srgbClr val="FFFFFF"/>
                </a:solidFill>
                <a:latin typeface="Verdana Pro Bold"/>
              </a:rPr>
              <a:t>Vzdělávání jako klíčová výzva regionu </a:t>
            </a:r>
            <a:r>
              <a:rPr lang="en-US" sz="5400" dirty="0">
                <a:solidFill>
                  <a:srgbClr val="FFFFFF"/>
                </a:solidFill>
                <a:latin typeface="Verdana Pro Bold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Verdana Pro Bold"/>
              </a:rPr>
            </a:br>
            <a:r>
              <a:rPr lang="en-US" sz="5400" dirty="0">
                <a:solidFill>
                  <a:srgbClr val="FFFFFF"/>
                </a:solidFill>
                <a:latin typeface="Verdana Pro Bold"/>
              </a:rPr>
              <a:t>a možnosti strategického rozvoje škol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39433"/>
          </a:solidFill>
        </p:spPr>
        <p:txBody>
          <a:bodyPr/>
          <a:lstStyle/>
          <a:p>
            <a:endParaRPr lang="cs-CZ"/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xmlns="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2757"/>
            <a:ext cx="12895006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KA1_B2 Strategický rozvoj škol a podpora ŠPP</a:t>
            </a:r>
            <a:endParaRPr lang="cs-CZ" sz="3200" dirty="0">
              <a:solidFill>
                <a:srgbClr val="F39433"/>
              </a:solidFill>
            </a:endParaRPr>
          </a:p>
        </p:txBody>
      </p:sp>
      <p:sp>
        <p:nvSpPr>
          <p:cNvPr id="22" name="Zástupný symbol pro obsah 21">
            <a:extLst>
              <a:ext uri="{FF2B5EF4-FFF2-40B4-BE49-F238E27FC236}">
                <a16:creationId xmlns:a16="http://schemas.microsoft.com/office/drawing/2014/main" xmlns="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7721"/>
            <a:ext cx="13868400" cy="77273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algn="l">
              <a:spcAft>
                <a:spcPts val="1800"/>
              </a:spcAft>
            </a:pPr>
            <a:r>
              <a:rPr lang="cs-CZ" b="1" dirty="0">
                <a:solidFill>
                  <a:srgbClr val="0070C0"/>
                </a:solidFill>
              </a:rPr>
              <a:t>Strategický rozvoj inkluzivního prostředí škol </a:t>
            </a:r>
            <a:r>
              <a:rPr lang="cs-CZ" dirty="0">
                <a:solidFill>
                  <a:srgbClr val="000000"/>
                </a:solidFill>
              </a:rPr>
              <a:t>– vytvoření a naplňování strategického plánu školy – podpora kvality, individualizace a překonávání překážek v zapojení a v učení</a:t>
            </a:r>
            <a:endParaRPr lang="cs-CZ" sz="3200" b="0" i="0" dirty="0">
              <a:solidFill>
                <a:srgbClr val="000000"/>
              </a:solidFill>
              <a:effectLst/>
            </a:endParaRPr>
          </a:p>
          <a:p>
            <a:pPr algn="l">
              <a:spcAft>
                <a:spcPts val="1800"/>
              </a:spcAft>
            </a:pPr>
            <a:r>
              <a:rPr lang="cs-CZ" b="1" dirty="0">
                <a:solidFill>
                  <a:srgbClr val="0070C0"/>
                </a:solidFill>
              </a:rPr>
              <a:t>Podpora ŠPP </a:t>
            </a:r>
            <a:r>
              <a:rPr lang="cs-CZ" dirty="0">
                <a:solidFill>
                  <a:srgbClr val="000000"/>
                </a:solidFill>
              </a:rPr>
              <a:t>– působení vybraných pozic v rámci ŠPP (sociální pedagog, koordinátor inkluze, kariérový poradce), podpora Odborné metodické a konzultační skupiny</a:t>
            </a:r>
            <a:endParaRPr lang="cs-CZ" sz="3200" b="0" i="0" dirty="0">
              <a:solidFill>
                <a:srgbClr val="000000"/>
              </a:solidFill>
              <a:effectLst/>
            </a:endParaRPr>
          </a:p>
          <a:p>
            <a:pPr algn="l">
              <a:spcAft>
                <a:spcPts val="1800"/>
              </a:spcAft>
            </a:pPr>
            <a:r>
              <a:rPr lang="cs-CZ" b="1" dirty="0">
                <a:solidFill>
                  <a:srgbClr val="0070C0"/>
                </a:solidFill>
              </a:rPr>
              <a:t>Transfer a sdílení zkušeností </a:t>
            </a:r>
            <a:r>
              <a:rPr lang="cs-CZ" dirty="0">
                <a:solidFill>
                  <a:srgbClr val="000000"/>
                </a:solidFill>
              </a:rPr>
              <a:t>– uvnitř aktivity + zahraniční stáže + závěrečná konference</a:t>
            </a:r>
            <a:endParaRPr lang="cs-CZ" sz="3200" b="0" i="0" dirty="0">
              <a:solidFill>
                <a:srgbClr val="000000"/>
              </a:solidFill>
              <a:effectLst/>
            </a:endParaRPr>
          </a:p>
          <a:p>
            <a:pPr algn="l">
              <a:spcAft>
                <a:spcPts val="1800"/>
              </a:spcAft>
            </a:pPr>
            <a:r>
              <a:rPr lang="cs-CZ" b="1" dirty="0">
                <a:solidFill>
                  <a:srgbClr val="0070C0"/>
                </a:solidFill>
              </a:rPr>
              <a:t>Metodické materiály </a:t>
            </a:r>
            <a:r>
              <a:rPr lang="cs-CZ" dirty="0">
                <a:solidFill>
                  <a:srgbClr val="000000"/>
                </a:solidFill>
              </a:rPr>
              <a:t>pro školy</a:t>
            </a:r>
            <a:endParaRPr lang="cs-CZ" sz="3200" b="0" i="0" dirty="0">
              <a:solidFill>
                <a:srgbClr val="000000"/>
              </a:solidFill>
              <a:effectLst/>
            </a:endParaRPr>
          </a:p>
          <a:p>
            <a:pPr algn="l">
              <a:spcAft>
                <a:spcPts val="1800"/>
              </a:spcAft>
            </a:pPr>
            <a:r>
              <a:rPr lang="cs-CZ" b="1" dirty="0">
                <a:solidFill>
                  <a:srgbClr val="0070C0"/>
                </a:solidFill>
              </a:rPr>
              <a:t>Síťování podpory </a:t>
            </a:r>
            <a:r>
              <a:rPr lang="cs-CZ" dirty="0">
                <a:solidFill>
                  <a:srgbClr val="000000"/>
                </a:solidFill>
              </a:rPr>
              <a:t>s dalšími aktivitami RUR KA1 – doučování, volnočasové aktivity, podpora UDL, metodické kulaté stoly a mnohé další</a:t>
            </a:r>
            <a:endParaRPr lang="cs-CZ" sz="3200" b="0" i="0" dirty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xmlns="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24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39433"/>
          </a:solidFill>
        </p:spPr>
        <p:txBody>
          <a:bodyPr/>
          <a:lstStyle/>
          <a:p>
            <a:endParaRPr lang="cs-CZ"/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xmlns="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2757"/>
            <a:ext cx="12895006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KA1_B2 Strategický rozvoj škol a podpora ŠPP</a:t>
            </a:r>
            <a:endParaRPr lang="cs-CZ" sz="3200" dirty="0">
              <a:solidFill>
                <a:srgbClr val="F39433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xmlns="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38F399F-6A15-EB14-2CAC-7E14D5F64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790" y="1562141"/>
            <a:ext cx="3340555" cy="4517137"/>
          </a:xfrm>
          <a:prstGeom prst="rect">
            <a:avLst/>
          </a:prstGeom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xmlns="" id="{C9ABFBD7-A64C-19E4-FC85-7BDFB2377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1279" r="1088" b="-2"/>
          <a:stretch>
            <a:fillRect/>
          </a:stretch>
        </p:blipFill>
        <p:spPr bwMode="auto">
          <a:xfrm>
            <a:off x="1033611" y="1866900"/>
            <a:ext cx="3313967" cy="441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950D7F41-9293-0C30-0D1F-E9042F848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61" y="5045884"/>
            <a:ext cx="3274297" cy="451713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EC5E6AA-0770-72B6-D154-E2B510EB6C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126601"/>
            <a:ext cx="1870555" cy="18705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3813243-CA5E-AFEF-158D-8457F0906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08" y="5611752"/>
            <a:ext cx="3184012" cy="4212491"/>
          </a:xfrm>
          <a:prstGeom prst="rect">
            <a:avLst/>
          </a:prstGeom>
          <a:ln w="6350">
            <a:solidFill>
              <a:schemeClr val="tx1"/>
            </a:solidFill>
            <a:prstDash val="solid"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4C573D96-1BE5-A5FA-60B5-0A7988D8E5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15" y="1605757"/>
            <a:ext cx="3456325" cy="47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39433"/>
          </a:solidFill>
        </p:spPr>
        <p:txBody>
          <a:bodyPr/>
          <a:lstStyle/>
          <a:p>
            <a:endParaRPr lang="cs-CZ"/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xmlns="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61" y="462757"/>
            <a:ext cx="12895006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Východiska KA1_B – kontext ČR</a:t>
            </a:r>
            <a:endParaRPr lang="cs-CZ" sz="3600" dirty="0">
              <a:solidFill>
                <a:srgbClr val="F39433"/>
              </a:solidFill>
            </a:endParaRPr>
          </a:p>
        </p:txBody>
      </p:sp>
      <p:sp>
        <p:nvSpPr>
          <p:cNvPr id="22" name="Zástupný symbol pro obsah 21">
            <a:extLst>
              <a:ext uri="{FF2B5EF4-FFF2-40B4-BE49-F238E27FC236}">
                <a16:creationId xmlns:a16="http://schemas.microsoft.com/office/drawing/2014/main" xmlns="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34356"/>
            <a:ext cx="13868400" cy="798988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cs-CZ" alt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Silná</a:t>
            </a:r>
            <a:r>
              <a:rPr lang="cs-CZ" altLang="cs-CZ" sz="7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cs-CZ" sz="7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závislost výsledků žáků na SES jejich rodin </a:t>
            </a:r>
            <a:r>
              <a:rPr lang="cs-CZ" alt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(PISA 2003 – 2022). 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22 % rozdílů ve výsledcích českých žáků může být vysvětleno </a:t>
            </a:r>
            <a:r>
              <a:rPr lang="cs-CZ" sz="7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variabilitou </a:t>
            </a:r>
            <a:br>
              <a:rPr lang="cs-CZ" sz="7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7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jejich SE zázemí</a:t>
            </a:r>
            <a:r>
              <a:rPr 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4. nejvyšší hodnota v PISA (ČŠI, PISA 2022).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Existují relativně velké rozdíly mezi školami, pokud jde o skladbu jejich žáků </a:t>
            </a:r>
            <a:br>
              <a:rPr 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jejich úspěšnost, a naopak menší rozdíly uvnitř těchto škol. </a:t>
            </a:r>
            <a:r>
              <a:rPr lang="cs-CZ" sz="7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Úspěch žáka se do značné míry odvíjí od toho, jakou školu navštěvuje</a:t>
            </a:r>
            <a:r>
              <a:rPr lang="cs-CZ" sz="7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(ČŠI, PISA 2022).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cs-CZ" altLang="cs-CZ" sz="7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Zásadní rozdíly ve výkonu zvýhodněné a znevýhodněné čtvrtiny žáků – 116 b. – </a:t>
            </a:r>
            <a:r>
              <a:rPr lang="cs-CZ" altLang="cs-CZ" sz="7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roky školní docházky </a:t>
            </a:r>
            <a:r>
              <a:rPr lang="cs-CZ" altLang="cs-CZ" sz="7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(ještě výraznější mezi G8-591b. ZŠ-457 b.) – </a:t>
            </a:r>
            <a:r>
              <a:rPr lang="cs-CZ" alt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(PISA, 2022).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cs-CZ" alt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ČR je v </a:t>
            </a:r>
            <a:r>
              <a:rPr lang="cs-CZ" altLang="cs-CZ" sz="7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poslední desetině </a:t>
            </a:r>
            <a:r>
              <a:rPr lang="cs-CZ" alt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zemí z hlediska vnímání míry pomoci ze strany učitele (PISA, 2018).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PISA 2022 - index kvality vztahu žáků s učiteli </a:t>
            </a:r>
            <a:r>
              <a:rPr lang="cs-CZ" sz="7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nejnižší hodnoty ze všech sledovaných zemí OECD a EU </a:t>
            </a:r>
            <a:r>
              <a:rPr 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(ČŠI, 2024). 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cs-CZ" alt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 </a:t>
            </a:r>
            <a:r>
              <a:rPr lang="cs-CZ" altLang="cs-CZ" sz="7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cs-CZ" alt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cs-CZ" sz="7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teachers</a:t>
            </a:r>
            <a:r>
              <a:rPr lang="cs-CZ" alt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cs-CZ" sz="7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enthusiasm</a:t>
            </a:r>
            <a:r>
              <a:rPr lang="cs-CZ" alt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(PISA, 2018) – ČR na </a:t>
            </a:r>
            <a:r>
              <a:rPr lang="cs-CZ" altLang="cs-CZ" sz="7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posledním</a:t>
            </a:r>
            <a:r>
              <a:rPr lang="cs-CZ" altLang="cs-CZ" sz="7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místě, zásadní rozdíl mezi tzv. zvýhodněnými a tzv. znevýhodněnými školami.</a:t>
            </a:r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endParaRPr lang="cs-CZ" altLang="cs-CZ" sz="7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xmlns="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67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39433"/>
          </a:solidFill>
        </p:spPr>
        <p:txBody>
          <a:bodyPr/>
          <a:lstStyle/>
          <a:p>
            <a:endParaRPr lang="cs-CZ"/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xmlns="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2757"/>
            <a:ext cx="12895006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Východiska KA1_B – kontext Ústeckého kraje</a:t>
            </a:r>
            <a:endParaRPr lang="cs-CZ" sz="3200" dirty="0">
              <a:solidFill>
                <a:srgbClr val="F39433"/>
              </a:solidFill>
            </a:endParaRPr>
          </a:p>
        </p:txBody>
      </p:sp>
      <p:sp>
        <p:nvSpPr>
          <p:cNvPr id="22" name="Zástupný symbol pro obsah 21">
            <a:extLst>
              <a:ext uri="{FF2B5EF4-FFF2-40B4-BE49-F238E27FC236}">
                <a16:creationId xmlns:a16="http://schemas.microsoft.com/office/drawing/2014/main" xmlns="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3394"/>
            <a:ext cx="13868400" cy="716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ZŠ v Ústeckém kraji navštěvuje cca </a:t>
            </a:r>
            <a:r>
              <a:rPr lang="cs-CZ" sz="3600" b="1" dirty="0"/>
              <a:t>7,5 %</a:t>
            </a:r>
            <a:r>
              <a:rPr lang="cs-CZ" dirty="0"/>
              <a:t> žáků všech ZŠ v ČR (v. u. MŠMT, 2024)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ZŠ v Ústeckém kraji navštěvuje (2022/23):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21 %</a:t>
            </a:r>
            <a:r>
              <a:rPr lang="cs-CZ" dirty="0"/>
              <a:t> žáků, kteří v ČR ukončí PŠD </a:t>
            </a:r>
            <a:r>
              <a:rPr lang="cs-CZ" dirty="0">
                <a:solidFill>
                  <a:srgbClr val="0070C0"/>
                </a:solidFill>
              </a:rPr>
              <a:t>v 7. ročníku </a:t>
            </a:r>
            <a:r>
              <a:rPr lang="cs-CZ" dirty="0"/>
              <a:t>(</a:t>
            </a:r>
            <a:r>
              <a:rPr lang="cs-CZ" b="1" dirty="0">
                <a:solidFill>
                  <a:srgbClr val="FF0000"/>
                </a:solidFill>
              </a:rPr>
              <a:t>24,9 %</a:t>
            </a:r>
            <a:r>
              <a:rPr lang="cs-CZ" dirty="0"/>
              <a:t> dívek),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16,8 %</a:t>
            </a:r>
            <a:r>
              <a:rPr lang="cs-CZ" dirty="0"/>
              <a:t> žáků, kteří v ČR ukončí PŠD </a:t>
            </a:r>
            <a:r>
              <a:rPr lang="cs-CZ" dirty="0">
                <a:solidFill>
                  <a:srgbClr val="0070C0"/>
                </a:solidFill>
              </a:rPr>
              <a:t>v 8. ročníku </a:t>
            </a:r>
            <a:r>
              <a:rPr lang="cs-CZ" dirty="0"/>
              <a:t>(</a:t>
            </a:r>
            <a:r>
              <a:rPr lang="cs-CZ" b="1" dirty="0">
                <a:solidFill>
                  <a:srgbClr val="FF0000"/>
                </a:solidFill>
              </a:rPr>
              <a:t>18,7 %</a:t>
            </a:r>
            <a:r>
              <a:rPr lang="cs-CZ" dirty="0"/>
              <a:t> dívek),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16 %</a:t>
            </a:r>
            <a:r>
              <a:rPr lang="cs-CZ" dirty="0"/>
              <a:t> žáků, kteří v ČR „propadnou“ v </a:t>
            </a:r>
            <a:r>
              <a:rPr lang="cs-CZ" dirty="0">
                <a:solidFill>
                  <a:srgbClr val="0070C0"/>
                </a:solidFill>
              </a:rPr>
              <a:t>1. třídě,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15 %</a:t>
            </a:r>
            <a:r>
              <a:rPr lang="cs-CZ" dirty="0"/>
              <a:t> žáků, kteří v ČR „propadnou“ v </a:t>
            </a:r>
            <a:r>
              <a:rPr lang="cs-CZ" dirty="0">
                <a:solidFill>
                  <a:srgbClr val="0070C0"/>
                </a:solidFill>
              </a:rPr>
              <a:t>6. třídě,</a:t>
            </a:r>
          </a:p>
          <a:p>
            <a:pPr marL="0" indent="0">
              <a:buNone/>
            </a:pPr>
            <a:r>
              <a:rPr lang="cs-CZ" dirty="0"/>
              <a:t>(údaje ze ZŠ hl. proudu + více než 10,4 % tříd v ÚK je „speciálních“ (ČR – 7,3 %)).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36 %</a:t>
            </a:r>
            <a:r>
              <a:rPr lang="cs-CZ" dirty="0"/>
              <a:t> žáků v ÚK nedosahuje základní úrovně čtenářské gramotnosti (PISA, 2018).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Ústecký kraj má </a:t>
            </a:r>
            <a:r>
              <a:rPr lang="cs-CZ" dirty="0">
                <a:solidFill>
                  <a:srgbClr val="FF0000"/>
                </a:solidFill>
              </a:rPr>
              <a:t>nejhorší vzdělávací výsledky </a:t>
            </a:r>
            <a:r>
              <a:rPr lang="cs-CZ" dirty="0"/>
              <a:t>(PISA, 2018)</a:t>
            </a:r>
          </a:p>
          <a:p>
            <a:pPr marL="0" indent="0">
              <a:buNone/>
            </a:pPr>
            <a:r>
              <a:rPr lang="cs-CZ" dirty="0"/>
              <a:t>(Praha – srovnatelné s EU10, ÚK – srov. s Rumunskem, Srbskem, Kazachstánem).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xmlns="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4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39433"/>
          </a:solidFill>
        </p:spPr>
        <p:txBody>
          <a:bodyPr/>
          <a:lstStyle/>
          <a:p>
            <a:endParaRPr lang="cs-CZ"/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xmlns="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2757"/>
            <a:ext cx="12895006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Východiska KA1_B – kontext Ústeckého kraje</a:t>
            </a:r>
            <a:endParaRPr lang="cs-CZ" sz="3200" dirty="0">
              <a:solidFill>
                <a:srgbClr val="F39433"/>
              </a:solidFill>
            </a:endParaRPr>
          </a:p>
        </p:txBody>
      </p:sp>
      <p:sp>
        <p:nvSpPr>
          <p:cNvPr id="22" name="Zástupný symbol pro obsah 21">
            <a:extLst>
              <a:ext uri="{FF2B5EF4-FFF2-40B4-BE49-F238E27FC236}">
                <a16:creationId xmlns:a16="http://schemas.microsoft.com/office/drawing/2014/main" xmlns="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3393"/>
            <a:ext cx="13868400" cy="81408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8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Well-being, duševní zdraví a bezpečí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žáků ve školách Ústeckého kraje (N=21k, 2023)</a:t>
            </a:r>
          </a:p>
          <a:p>
            <a:pPr marL="0" indent="0">
              <a:buNone/>
            </a:pPr>
            <a:endParaRPr lang="cs-CZ" sz="1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3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24,9 %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cs-CZ" sz="38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velmi nízký </a:t>
            </a:r>
            <a:r>
              <a:rPr lang="cs-CZ" sz="3800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wellbeing</a:t>
            </a:r>
            <a:r>
              <a:rPr lang="cs-CZ" sz="38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(spokojenost se životem), a to na úrovni, pro kterou WHO doporučuje intervenci odborníka.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3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Třetina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 žáků vykazuje symptomy </a:t>
            </a:r>
            <a:r>
              <a:rPr lang="cs-CZ" sz="38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úzkosti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3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čtvrtina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 žáků symptomy </a:t>
            </a:r>
            <a:r>
              <a:rPr lang="cs-CZ" sz="38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deprese.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(přesahují hodnoty, při kterých je doporučeno vyhledat specializovanou pomoc).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3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Třetina žákyň 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v kraji se za posledních 12 měsíců </a:t>
            </a:r>
            <a:r>
              <a:rPr lang="cs-CZ" sz="38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sebepoškodila.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3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22,6 %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 žáků během posledních 12 měsíců pomýšlelo na to, </a:t>
            </a:r>
            <a:r>
              <a:rPr lang="cs-CZ" sz="38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že si vezme život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cs-CZ" sz="1000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3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64,5 %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 žáků - alespoň 1 za 12 měsíců obětí slovního napadení či ponižování, </a:t>
            </a:r>
            <a:r>
              <a:rPr lang="cs-CZ" sz="3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12,9 %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 žáků uvádí, že jsou obětí slovního napadání téměř denně. 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3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22,6 %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 žáků obětí fyzického napadení, </a:t>
            </a:r>
            <a:r>
              <a:rPr lang="cs-CZ" sz="3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2,6 %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 pak téměř denně. 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3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45 % 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žáků - alespoň 1x poníženo/zesměšněno učitelem, </a:t>
            </a:r>
            <a:r>
              <a:rPr lang="cs-CZ" sz="3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14,3 %</a:t>
            </a:r>
            <a:r>
              <a:rPr lang="cs-CZ" sz="3800" dirty="0">
                <a:ea typeface="Verdana" panose="020B0604030504040204" pitchFamily="34" charset="0"/>
                <a:cs typeface="Verdana" panose="020B0604030504040204" pitchFamily="34" charset="0"/>
              </a:rPr>
              <a:t> opakovaně až pravidelně.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xmlns="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70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39433"/>
          </a:solidFill>
        </p:spPr>
        <p:txBody>
          <a:bodyPr/>
          <a:lstStyle/>
          <a:p>
            <a:endParaRPr lang="cs-CZ"/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xmlns="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68200"/>
            <a:ext cx="12895006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Východiska KA1_B– kontext Ústeckého kraje</a:t>
            </a:r>
            <a:endParaRPr lang="cs-CZ" sz="3200" dirty="0">
              <a:solidFill>
                <a:srgbClr val="F39433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xmlns="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xmlns="" id="{B7626BBA-006C-4EEF-FA20-EB594D4E2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62536"/>
              </p:ext>
            </p:extLst>
          </p:nvPr>
        </p:nvGraphicFramePr>
        <p:xfrm>
          <a:off x="457200" y="1943100"/>
          <a:ext cx="13276004" cy="6637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9316">
                  <a:extLst>
                    <a:ext uri="{9D8B030D-6E8A-4147-A177-3AD203B41FA5}">
                      <a16:colId xmlns:a16="http://schemas.microsoft.com/office/drawing/2014/main" xmlns="" val="1239784721"/>
                    </a:ext>
                  </a:extLst>
                </a:gridCol>
                <a:gridCol w="1515901">
                  <a:extLst>
                    <a:ext uri="{9D8B030D-6E8A-4147-A177-3AD203B41FA5}">
                      <a16:colId xmlns:a16="http://schemas.microsoft.com/office/drawing/2014/main" xmlns="" val="2550554400"/>
                    </a:ext>
                  </a:extLst>
                </a:gridCol>
                <a:gridCol w="1515901">
                  <a:extLst>
                    <a:ext uri="{9D8B030D-6E8A-4147-A177-3AD203B41FA5}">
                      <a16:colId xmlns:a16="http://schemas.microsoft.com/office/drawing/2014/main" xmlns="" val="1740949714"/>
                    </a:ext>
                  </a:extLst>
                </a:gridCol>
                <a:gridCol w="1515901">
                  <a:extLst>
                    <a:ext uri="{9D8B030D-6E8A-4147-A177-3AD203B41FA5}">
                      <a16:colId xmlns:a16="http://schemas.microsoft.com/office/drawing/2014/main" xmlns="" val="669234854"/>
                    </a:ext>
                  </a:extLst>
                </a:gridCol>
                <a:gridCol w="1515901">
                  <a:extLst>
                    <a:ext uri="{9D8B030D-6E8A-4147-A177-3AD203B41FA5}">
                      <a16:colId xmlns:a16="http://schemas.microsoft.com/office/drawing/2014/main" xmlns="" val="2730964448"/>
                    </a:ext>
                  </a:extLst>
                </a:gridCol>
                <a:gridCol w="1515901">
                  <a:extLst>
                    <a:ext uri="{9D8B030D-6E8A-4147-A177-3AD203B41FA5}">
                      <a16:colId xmlns:a16="http://schemas.microsoft.com/office/drawing/2014/main" xmlns="" val="3360962315"/>
                    </a:ext>
                  </a:extLst>
                </a:gridCol>
                <a:gridCol w="1517183">
                  <a:extLst>
                    <a:ext uri="{9D8B030D-6E8A-4147-A177-3AD203B41FA5}">
                      <a16:colId xmlns:a16="http://schemas.microsoft.com/office/drawing/2014/main" xmlns="" val="3043752687"/>
                    </a:ext>
                  </a:extLst>
                </a:gridCol>
              </a:tblGrid>
              <a:tr h="877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Školy celkem (2. pololetí)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2.stupeň (2. pololetí)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0186135"/>
                  </a:ext>
                </a:extLst>
              </a:tr>
              <a:tr h="88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SZ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SZ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extLst>
                  <a:ext uri="{0D108BD9-81ED-4DB2-BD59-A6C34878D82A}">
                    <a16:rowId xmlns:a16="http://schemas.microsoft.com/office/drawing/2014/main" xmlns="" val="3405181543"/>
                  </a:ext>
                </a:extLst>
              </a:tr>
              <a:tr h="465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Absence 2023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1 447 526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541 119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906 407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837 770</a:t>
                      </a:r>
                      <a:endParaRPr lang="cs-CZ" sz="20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305 646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532 124</a:t>
                      </a:r>
                      <a:endParaRPr lang="cs-CZ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extLst>
                  <a:ext uri="{0D108BD9-81ED-4DB2-BD59-A6C34878D82A}">
                    <a16:rowId xmlns:a16="http://schemas.microsoft.com/office/drawing/2014/main" xmlns="" val="2472380397"/>
                  </a:ext>
                </a:extLst>
              </a:tr>
              <a:tr h="465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s-CZ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na žáka 2023</a:t>
                      </a:r>
                      <a:endParaRPr lang="cs-CZ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91,43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114,33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81,67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112,82</a:t>
                      </a:r>
                      <a:endParaRPr lang="cs-CZ" sz="20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139,63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101,61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extLst>
                  <a:ext uri="{0D108BD9-81ED-4DB2-BD59-A6C34878D82A}">
                    <a16:rowId xmlns:a16="http://schemas.microsoft.com/office/drawing/2014/main" xmlns="" val="2004703087"/>
                  </a:ext>
                </a:extLst>
              </a:tr>
              <a:tr h="465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Absence 2024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1 300 068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590 297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709 771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742 187</a:t>
                      </a:r>
                      <a:endParaRPr lang="cs-CZ" sz="20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347 610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394 577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extLst>
                  <a:ext uri="{0D108BD9-81ED-4DB2-BD59-A6C34878D82A}">
                    <a16:rowId xmlns:a16="http://schemas.microsoft.com/office/drawing/2014/main" xmlns="" val="3807826358"/>
                  </a:ext>
                </a:extLst>
              </a:tr>
              <a:tr h="465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s-CZ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na žáka 2024</a:t>
                      </a:r>
                      <a:endParaRPr lang="cs-CZ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83,98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111,02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69,83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102,78</a:t>
                      </a:r>
                      <a:endParaRPr lang="cs-CZ" sz="20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139,04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83,58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extLst>
                  <a:ext uri="{0D108BD9-81ED-4DB2-BD59-A6C34878D82A}">
                    <a16:rowId xmlns:a16="http://schemas.microsoft.com/office/drawing/2014/main" xmlns="" val="3840036985"/>
                  </a:ext>
                </a:extLst>
              </a:tr>
              <a:tr h="318017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1308041"/>
                  </a:ext>
                </a:extLst>
              </a:tr>
              <a:tr h="889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Neomluvená absence 2023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34 710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24 872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9 838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23 826</a:t>
                      </a:r>
                      <a:endParaRPr lang="cs-CZ" sz="20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17 159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(72,0 %)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6 667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extLst>
                  <a:ext uri="{0D108BD9-81ED-4DB2-BD59-A6C34878D82A}">
                    <a16:rowId xmlns:a16="http://schemas.microsoft.com/office/drawing/2014/main" xmlns="" val="2828471534"/>
                  </a:ext>
                </a:extLst>
              </a:tr>
              <a:tr h="465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s-CZ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na žáka 2023</a:t>
                      </a:r>
                      <a:endParaRPr lang="cs-CZ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2,19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5,26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3,21</a:t>
                      </a:r>
                      <a:endParaRPr lang="cs-CZ" sz="20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extLst>
                  <a:ext uri="{0D108BD9-81ED-4DB2-BD59-A6C34878D82A}">
                    <a16:rowId xmlns:a16="http://schemas.microsoft.com/office/drawing/2014/main" xmlns="" val="1841167198"/>
                  </a:ext>
                </a:extLst>
              </a:tr>
              <a:tr h="867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Neomluvená absence 2024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42 842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36 713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6 129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29 880</a:t>
                      </a:r>
                      <a:endParaRPr lang="cs-CZ" sz="20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25 755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(86,2 %)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4125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extLst>
                  <a:ext uri="{0D108BD9-81ED-4DB2-BD59-A6C34878D82A}">
                    <a16:rowId xmlns:a16="http://schemas.microsoft.com/office/drawing/2014/main" xmlns="" val="2349763348"/>
                  </a:ext>
                </a:extLst>
              </a:tr>
              <a:tr h="465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s-CZ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na žáka 2024</a:t>
                      </a:r>
                      <a:endParaRPr lang="cs-CZ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2,77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4,14</a:t>
                      </a:r>
                      <a:endParaRPr lang="cs-CZ" sz="20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02" marR="64002" marT="0" marB="0" anchor="ctr"/>
                </a:tc>
                <a:extLst>
                  <a:ext uri="{0D108BD9-81ED-4DB2-BD59-A6C34878D82A}">
                    <a16:rowId xmlns:a16="http://schemas.microsoft.com/office/drawing/2014/main" xmlns="" val="4023963683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5226EF18-5AA1-8C9E-D41C-807937AFC358}"/>
              </a:ext>
            </a:extLst>
          </p:cNvPr>
          <p:cNvSpPr txBox="1"/>
          <p:nvPr/>
        </p:nvSpPr>
        <p:spPr>
          <a:xfrm>
            <a:off x="990600" y="8764368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400" dirty="0">
                <a:effectLst/>
                <a:ea typeface="Calibri" panose="020F0502020204030204" pitchFamily="34" charset="0"/>
              </a:rPr>
              <a:t>NPI ČR, projekt PROP (2024) – 34 škol – více než 15 500 žáků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637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39433"/>
          </a:solidFill>
        </p:spPr>
        <p:txBody>
          <a:bodyPr/>
          <a:lstStyle/>
          <a:p>
            <a:endParaRPr lang="cs-CZ"/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xmlns="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68200"/>
            <a:ext cx="12895006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Východiska KA1_B– kontext Ústeckého kraje</a:t>
            </a:r>
            <a:endParaRPr lang="cs-CZ" sz="3200" dirty="0">
              <a:solidFill>
                <a:srgbClr val="F39433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xmlns="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5226EF18-5AA1-8C9E-D41C-807937AFC358}"/>
              </a:ext>
            </a:extLst>
          </p:cNvPr>
          <p:cNvSpPr txBox="1"/>
          <p:nvPr/>
        </p:nvSpPr>
        <p:spPr>
          <a:xfrm>
            <a:off x="990600" y="9179866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400" dirty="0">
                <a:effectLst/>
                <a:ea typeface="Calibri" panose="020F0502020204030204" pitchFamily="34" charset="0"/>
              </a:rPr>
              <a:t>NPI ČR, projekt PROP (2024) – 34 škol – více než 15 500 žáků</a:t>
            </a:r>
            <a:endParaRPr lang="cs-CZ" sz="24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E4C43DFD-BB94-E2D5-B0A0-6B5955341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634160"/>
              </p:ext>
            </p:extLst>
          </p:nvPr>
        </p:nvGraphicFramePr>
        <p:xfrm>
          <a:off x="990600" y="1866900"/>
          <a:ext cx="12742607" cy="4800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1013">
                  <a:extLst>
                    <a:ext uri="{9D8B030D-6E8A-4147-A177-3AD203B41FA5}">
                      <a16:colId xmlns:a16="http://schemas.microsoft.com/office/drawing/2014/main" xmlns="" val="269208434"/>
                    </a:ext>
                  </a:extLst>
                </a:gridCol>
                <a:gridCol w="1454855">
                  <a:extLst>
                    <a:ext uri="{9D8B030D-6E8A-4147-A177-3AD203B41FA5}">
                      <a16:colId xmlns:a16="http://schemas.microsoft.com/office/drawing/2014/main" xmlns="" val="402343461"/>
                    </a:ext>
                  </a:extLst>
                </a:gridCol>
                <a:gridCol w="1456087">
                  <a:extLst>
                    <a:ext uri="{9D8B030D-6E8A-4147-A177-3AD203B41FA5}">
                      <a16:colId xmlns:a16="http://schemas.microsoft.com/office/drawing/2014/main" xmlns="" val="677317264"/>
                    </a:ext>
                  </a:extLst>
                </a:gridCol>
                <a:gridCol w="1454855">
                  <a:extLst>
                    <a:ext uri="{9D8B030D-6E8A-4147-A177-3AD203B41FA5}">
                      <a16:colId xmlns:a16="http://schemas.microsoft.com/office/drawing/2014/main" xmlns="" val="2415133101"/>
                    </a:ext>
                  </a:extLst>
                </a:gridCol>
                <a:gridCol w="1454855">
                  <a:extLst>
                    <a:ext uri="{9D8B030D-6E8A-4147-A177-3AD203B41FA5}">
                      <a16:colId xmlns:a16="http://schemas.microsoft.com/office/drawing/2014/main" xmlns="" val="684653156"/>
                    </a:ext>
                  </a:extLst>
                </a:gridCol>
                <a:gridCol w="1454855">
                  <a:extLst>
                    <a:ext uri="{9D8B030D-6E8A-4147-A177-3AD203B41FA5}">
                      <a16:colId xmlns:a16="http://schemas.microsoft.com/office/drawing/2014/main" xmlns="" val="1901854876"/>
                    </a:ext>
                  </a:extLst>
                </a:gridCol>
                <a:gridCol w="1456087">
                  <a:extLst>
                    <a:ext uri="{9D8B030D-6E8A-4147-A177-3AD203B41FA5}">
                      <a16:colId xmlns:a16="http://schemas.microsoft.com/office/drawing/2014/main" xmlns="" val="554986542"/>
                    </a:ext>
                  </a:extLst>
                </a:gridCol>
              </a:tblGrid>
              <a:tr h="768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1.stupeň (2. pololetí)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2.stupeň (2. pololetí)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0064572"/>
                  </a:ext>
                </a:extLst>
              </a:tr>
              <a:tr h="774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SZ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2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SZ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50595412"/>
                  </a:ext>
                </a:extLst>
              </a:tr>
              <a:tr h="407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na vysvědčení 2023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1,39</a:t>
                      </a:r>
                      <a:endParaRPr lang="cs-CZ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1,67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1,81</a:t>
                      </a:r>
                      <a:endParaRPr lang="cs-CZ" sz="2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1,58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71999768"/>
                  </a:ext>
                </a:extLst>
              </a:tr>
              <a:tr h="407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na vysvědčení 2024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</a:t>
                      </a:r>
                      <a:endParaRPr lang="cs-CZ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1,66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1,22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cs-CZ" sz="2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2,23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1,56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30335761"/>
                  </a:ext>
                </a:extLst>
              </a:tr>
              <a:tr h="407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28429639"/>
                  </a:ext>
                </a:extLst>
              </a:tr>
              <a:tr h="407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Průměrné hodnocení MA 2023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1,81</a:t>
                      </a:r>
                      <a:endParaRPr lang="cs-CZ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2,23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2,58</a:t>
                      </a:r>
                      <a:endParaRPr lang="cs-CZ" sz="2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3,16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2,34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13320163"/>
                  </a:ext>
                </a:extLst>
              </a:tr>
              <a:tr h="407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Průměrné hodnocení MA 2024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</a:t>
                      </a:r>
                      <a:endParaRPr lang="cs-CZ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2,23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1,53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</a:t>
                      </a:r>
                      <a:endParaRPr lang="cs-CZ" sz="2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3,13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2,32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57555122"/>
                  </a:ext>
                </a:extLst>
              </a:tr>
              <a:tr h="407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18359775"/>
                  </a:ext>
                </a:extLst>
              </a:tr>
              <a:tr h="407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Průměrné hodnocení ČJ 2023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</a:t>
                      </a:r>
                      <a:endParaRPr lang="cs-CZ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</a:t>
                      </a:r>
                      <a:endParaRPr lang="cs-CZ" sz="2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3,05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2,26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15586535"/>
                  </a:ext>
                </a:extLst>
              </a:tr>
              <a:tr h="407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Průměrné hodnocení ČJ 2024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1,89</a:t>
                      </a:r>
                      <a:endParaRPr lang="cs-CZ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2,41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</a:t>
                      </a:r>
                      <a:endParaRPr lang="cs-CZ" sz="2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3,02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2,21</a:t>
                      </a:r>
                      <a:endParaRPr lang="cs-CZ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00610240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E405E9F3-E9AB-5F14-A323-F3B10EC3DBE0}"/>
              </a:ext>
            </a:extLst>
          </p:cNvPr>
          <p:cNvSpPr txBox="1"/>
          <p:nvPr/>
        </p:nvSpPr>
        <p:spPr>
          <a:xfrm>
            <a:off x="968829" y="7069433"/>
            <a:ext cx="12742604" cy="219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- 2.st (2024) v intervalu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1,82 – 3,24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 1. stupni v intervalu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1,32 – 2,31.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– 2.st (2024) v intervalu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2,4 – </a:t>
            </a:r>
            <a:r>
              <a:rPr lang="cs-CZ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4,19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 1. stupni v intervalu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1,54 – 3,71.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ČJ - 2.st (2024) v intervalu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2,23 – </a:t>
            </a:r>
            <a:r>
              <a:rPr lang="cs-CZ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4,48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 1. stupni v intervalu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1,79 – 3,24.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eprospěch přibližně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žák z 24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 </a:t>
            </a:r>
            <a:r>
              <a:rPr lang="cs-CZ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z 10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bez SZ </a:t>
            </a:r>
            <a:r>
              <a:rPr lang="cs-CZ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z 87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5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39433"/>
          </a:solidFill>
        </p:spPr>
        <p:txBody>
          <a:bodyPr/>
          <a:lstStyle/>
          <a:p>
            <a:endParaRPr lang="cs-CZ"/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xmlns="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2757"/>
            <a:ext cx="1289500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Východiska KA1_B – kontext Ústeckého kraje</a:t>
            </a:r>
            <a:endParaRPr lang="cs-CZ" sz="4000" dirty="0">
              <a:solidFill>
                <a:srgbClr val="F39433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xmlns="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xmlns="" id="{43F03DA6-53BB-617E-271A-C4F87C5F9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296866"/>
              </p:ext>
            </p:extLst>
          </p:nvPr>
        </p:nvGraphicFramePr>
        <p:xfrm>
          <a:off x="990600" y="1838670"/>
          <a:ext cx="12742607" cy="6657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9495">
                  <a:extLst>
                    <a:ext uri="{9D8B030D-6E8A-4147-A177-3AD203B41FA5}">
                      <a16:colId xmlns:a16="http://schemas.microsoft.com/office/drawing/2014/main" xmlns="" val="2667881804"/>
                    </a:ext>
                  </a:extLst>
                </a:gridCol>
                <a:gridCol w="1408610">
                  <a:extLst>
                    <a:ext uri="{9D8B030D-6E8A-4147-A177-3AD203B41FA5}">
                      <a16:colId xmlns:a16="http://schemas.microsoft.com/office/drawing/2014/main" xmlns="" val="656196014"/>
                    </a:ext>
                  </a:extLst>
                </a:gridCol>
                <a:gridCol w="1408610">
                  <a:extLst>
                    <a:ext uri="{9D8B030D-6E8A-4147-A177-3AD203B41FA5}">
                      <a16:colId xmlns:a16="http://schemas.microsoft.com/office/drawing/2014/main" xmlns="" val="943175133"/>
                    </a:ext>
                  </a:extLst>
                </a:gridCol>
                <a:gridCol w="1408610">
                  <a:extLst>
                    <a:ext uri="{9D8B030D-6E8A-4147-A177-3AD203B41FA5}">
                      <a16:colId xmlns:a16="http://schemas.microsoft.com/office/drawing/2014/main" xmlns="" val="119630350"/>
                    </a:ext>
                  </a:extLst>
                </a:gridCol>
                <a:gridCol w="1410031">
                  <a:extLst>
                    <a:ext uri="{9D8B030D-6E8A-4147-A177-3AD203B41FA5}">
                      <a16:colId xmlns:a16="http://schemas.microsoft.com/office/drawing/2014/main" xmlns="" val="3613438183"/>
                    </a:ext>
                  </a:extLst>
                </a:gridCol>
                <a:gridCol w="1408610">
                  <a:extLst>
                    <a:ext uri="{9D8B030D-6E8A-4147-A177-3AD203B41FA5}">
                      <a16:colId xmlns:a16="http://schemas.microsoft.com/office/drawing/2014/main" xmlns="" val="2376994795"/>
                    </a:ext>
                  </a:extLst>
                </a:gridCol>
                <a:gridCol w="1408610">
                  <a:extLst>
                    <a:ext uri="{9D8B030D-6E8A-4147-A177-3AD203B41FA5}">
                      <a16:colId xmlns:a16="http://schemas.microsoft.com/office/drawing/2014/main" xmlns="" val="3976718980"/>
                    </a:ext>
                  </a:extLst>
                </a:gridCol>
                <a:gridCol w="1410031">
                  <a:extLst>
                    <a:ext uri="{9D8B030D-6E8A-4147-A177-3AD203B41FA5}">
                      <a16:colId xmlns:a16="http://schemas.microsoft.com/office/drawing/2014/main" xmlns="" val="892553581"/>
                    </a:ext>
                  </a:extLst>
                </a:gridCol>
              </a:tblGrid>
              <a:tr h="527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82971519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Česká republika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23637274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22626545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Čechy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02136008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Jihozápad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45548993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Severozápad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6289463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 – chlapci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89659273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 – dívky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09205281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Severovýchod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17781106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Jihovýchod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824423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Morava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41340361"/>
                  </a:ext>
                </a:extLst>
              </a:tr>
              <a:tr h="543500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Moravskoslezsko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98842398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– chlapci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5158496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– dívky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14603094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C999EEE-B165-CCB4-3CF2-148F698A1A62}"/>
              </a:ext>
            </a:extLst>
          </p:cNvPr>
          <p:cNvSpPr txBox="1"/>
          <p:nvPr/>
        </p:nvSpPr>
        <p:spPr>
          <a:xfrm>
            <a:off x="990600" y="8764368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400" dirty="0">
                <a:effectLst/>
                <a:ea typeface="Calibri" panose="020F0502020204030204" pitchFamily="34" charset="0"/>
              </a:rPr>
              <a:t>Předčasné odchody ze vzdělávání v regionech ČR – NUTS 2  (Eurostat, 2023)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767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39433"/>
          </a:solidFill>
        </p:spPr>
        <p:txBody>
          <a:bodyPr/>
          <a:lstStyle/>
          <a:p>
            <a:endParaRPr lang="cs-CZ"/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xmlns="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2757"/>
            <a:ext cx="12895006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RUR WP 1 Kreativní lidé</a:t>
            </a:r>
            <a:endParaRPr lang="cs-CZ" sz="3200" dirty="0">
              <a:solidFill>
                <a:srgbClr val="F39433"/>
              </a:solidFill>
            </a:endParaRPr>
          </a:p>
        </p:txBody>
      </p:sp>
      <p:sp>
        <p:nvSpPr>
          <p:cNvPr id="22" name="Zástupný symbol pro obsah 21">
            <a:extLst>
              <a:ext uri="{FF2B5EF4-FFF2-40B4-BE49-F238E27FC236}">
                <a16:creationId xmlns:a16="http://schemas.microsoft.com/office/drawing/2014/main" xmlns="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0216"/>
            <a:ext cx="13868400" cy="1172338"/>
          </a:xfrm>
        </p:spPr>
        <p:txBody>
          <a:bodyPr>
            <a:normAutofit/>
          </a:bodyPr>
          <a:lstStyle/>
          <a:p>
            <a:r>
              <a:rPr lang="cs-CZ" dirty="0"/>
              <a:t>Téměř 100 aktivit k podpoře dětí, žáků, učitelů a pracovníků v Ústeckém kraji</a:t>
            </a:r>
          </a:p>
          <a:p>
            <a:r>
              <a:rPr lang="cs-CZ" dirty="0"/>
              <a:t>Dané aktivity jsou nastaveny pro synergický efekt s přímými i nepřímými vlivy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xmlns="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D9D95897-E466-4699-8FDD-174321090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1" y="3086100"/>
            <a:ext cx="17776602" cy="562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8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39433"/>
          </a:solidFill>
        </p:spPr>
        <p:txBody>
          <a:bodyPr/>
          <a:lstStyle/>
          <a:p>
            <a:endParaRPr lang="cs-CZ"/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xmlns="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16" y="628191"/>
            <a:ext cx="12895006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RUR WP 1 Kreativní lidé</a:t>
            </a:r>
            <a:endParaRPr lang="cs-CZ" sz="3200" dirty="0">
              <a:solidFill>
                <a:srgbClr val="F39433"/>
              </a:solidFill>
            </a:endParaRPr>
          </a:p>
        </p:txBody>
      </p:sp>
      <p:sp>
        <p:nvSpPr>
          <p:cNvPr id="22" name="Zástupný symbol pro obsah 21">
            <a:extLst>
              <a:ext uri="{FF2B5EF4-FFF2-40B4-BE49-F238E27FC236}">
                <a16:creationId xmlns:a16="http://schemas.microsoft.com/office/drawing/2014/main" xmlns="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68" y="2608772"/>
            <a:ext cx="13868400" cy="795048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600" b="1" dirty="0"/>
              <a:t>A – Celoživotní vzdělávání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600" dirty="0"/>
              <a:t>	A1 – Vzdělávání pro veřejnost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600" dirty="0"/>
              <a:t>	A2 – Kreativní děti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600" b="1" dirty="0"/>
              <a:t>B - 	Strategický rozvoj škol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600" dirty="0"/>
              <a:t>	B1 – P.I.E.R.S (Podpora inovací a efektivity rozvoje škol)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600" dirty="0"/>
              <a:t>	B2 – Strategický rozvoj inkluzivního prostředí škol a podpory ŠPP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600" dirty="0"/>
              <a:t>	B3 – Kreativní učitel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600" b="1" dirty="0"/>
              <a:t>C -	Zvyšování uplatnitelnosti na trhu práce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600" b="1" dirty="0"/>
              <a:t>D -	Elitní vědci pro udržitelný rozvoj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xmlns="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788B8C4-E5F1-4A40-B8CD-413424AA1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601" y="933609"/>
            <a:ext cx="4150521" cy="42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0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910</Words>
  <Application>Microsoft Office PowerPoint</Application>
  <PresentationFormat>Vlastní</PresentationFormat>
  <Paragraphs>317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Calibri</vt:lpstr>
      <vt:lpstr>Symbol</vt:lpstr>
      <vt:lpstr>Verdana Pro Bold</vt:lpstr>
      <vt:lpstr>Verdana Pro</vt:lpstr>
      <vt:lpstr>Verdana</vt:lpstr>
      <vt:lpstr>Times New Roman</vt:lpstr>
      <vt:lpstr>Arial</vt:lpstr>
      <vt:lpstr>Office Theme</vt:lpstr>
      <vt:lpstr>Prezentace aplikace PowerPoint</vt:lpstr>
      <vt:lpstr>Východiska KA1_B – kontext ČR</vt:lpstr>
      <vt:lpstr>Východiska KA1_B – kontext Ústeckého kraje</vt:lpstr>
      <vt:lpstr>Východiska KA1_B – kontext Ústeckého kraje</vt:lpstr>
      <vt:lpstr>Východiska KA1_B– kontext Ústeckého kraje</vt:lpstr>
      <vt:lpstr>Východiska KA1_B– kontext Ústeckého kraje</vt:lpstr>
      <vt:lpstr>Východiska KA1_B – kontext Ústeckého kraje</vt:lpstr>
      <vt:lpstr>RUR WP 1 Kreativní lidé</vt:lpstr>
      <vt:lpstr>RUR WP 1 Kreativní lidé</vt:lpstr>
      <vt:lpstr>KA1_B2 Strategický rozvoj škol a podpora ŠPP</vt:lpstr>
      <vt:lpstr>KA1_B2 Strategický rozvoj škol a podpora ŠPP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Acer</dc:creator>
  <cp:lastModifiedBy>santorovaj</cp:lastModifiedBy>
  <cp:revision>20</cp:revision>
  <dcterms:created xsi:type="dcterms:W3CDTF">2006-08-16T00:00:00Z</dcterms:created>
  <dcterms:modified xsi:type="dcterms:W3CDTF">2024-11-25T15:08:49Z</dcterms:modified>
  <dc:identifier>DAGHveJG4gA</dc:identifier>
</cp:coreProperties>
</file>