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3" r:id="rId3"/>
    <p:sldId id="274" r:id="rId4"/>
    <p:sldId id="275" r:id="rId5"/>
    <p:sldId id="277" r:id="rId6"/>
    <p:sldId id="278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6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0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9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0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2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2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85800"/>
            <a:ext cx="12192000" cy="5486400"/>
            <a:chOff x="0" y="0"/>
            <a:chExt cx="1444978" cy="650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65024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2">
                <a:alphaModFix amt="31000"/>
              </a:blip>
              <a:stretch>
                <a:fillRect t="-24074" b="-2407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2192000" cy="685800"/>
            <a:chOff x="0" y="0"/>
            <a:chExt cx="4816593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just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672094"/>
            <a:ext cx="12192000" cy="5486400"/>
            <a:chOff x="0" y="0"/>
            <a:chExt cx="4816593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C6DA4">
                <a:alpha val="6470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373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32032" y="6172200"/>
            <a:ext cx="6927937" cy="685800"/>
            <a:chOff x="0" y="0"/>
            <a:chExt cx="273696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0614" y="65343"/>
            <a:ext cx="6304806" cy="620457"/>
            <a:chOff x="0" y="0"/>
            <a:chExt cx="12609612" cy="12409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88097" cy="1240915"/>
            </a:xfrm>
            <a:custGeom>
              <a:avLst/>
              <a:gdLst/>
              <a:ahLst/>
              <a:cxnLst/>
              <a:rect l="l" t="t" r="r" b="b"/>
              <a:pathLst>
                <a:path w="4788097" h="1240915">
                  <a:moveTo>
                    <a:pt x="0" y="0"/>
                  </a:moveTo>
                  <a:lnTo>
                    <a:pt x="4788097" y="0"/>
                  </a:lnTo>
                  <a:lnTo>
                    <a:pt x="4788097" y="1240915"/>
                  </a:lnTo>
                  <a:lnTo>
                    <a:pt x="0" y="1240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570225" y="289831"/>
              <a:ext cx="3585020" cy="244210"/>
              <a:chOff x="0" y="0"/>
              <a:chExt cx="2796972" cy="19052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63217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A26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63500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5B7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963422" y="63500"/>
                <a:ext cx="870204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204" h="63500">
                    <a:moveTo>
                      <a:pt x="0" y="63500"/>
                    </a:moveTo>
                    <a:lnTo>
                      <a:pt x="870204" y="63500"/>
                    </a:lnTo>
                    <a:lnTo>
                      <a:pt x="870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C142"/>
              </a:solidFill>
            </p:spPr>
          </p:sp>
        </p:grpSp>
        <p:sp>
          <p:nvSpPr>
            <p:cNvPr id="20" name="Freeform 20"/>
            <p:cNvSpPr/>
            <p:nvPr/>
          </p:nvSpPr>
          <p:spPr>
            <a:xfrm>
              <a:off x="5803203" y="543662"/>
              <a:ext cx="3119076" cy="422115"/>
            </a:xfrm>
            <a:custGeom>
              <a:avLst/>
              <a:gdLst/>
              <a:ahLst/>
              <a:cxnLst/>
              <a:rect l="l" t="t" r="r" b="b"/>
              <a:pathLst>
                <a:path w="3119076" h="422115">
                  <a:moveTo>
                    <a:pt x="0" y="0"/>
                  </a:moveTo>
                  <a:lnTo>
                    <a:pt x="3119076" y="0"/>
                  </a:lnTo>
                  <a:lnTo>
                    <a:pt x="3119076" y="422116"/>
                  </a:lnTo>
                  <a:lnTo>
                    <a:pt x="0" y="422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9997332" y="244291"/>
              <a:ext cx="2612280" cy="767027"/>
            </a:xfrm>
            <a:custGeom>
              <a:avLst/>
              <a:gdLst/>
              <a:ahLst/>
              <a:cxnLst/>
              <a:rect l="l" t="t" r="r" b="b"/>
              <a:pathLst>
                <a:path w="2612280" h="767027">
                  <a:moveTo>
                    <a:pt x="0" y="0"/>
                  </a:moveTo>
                  <a:lnTo>
                    <a:pt x="2612280" y="0"/>
                  </a:lnTo>
                  <a:lnTo>
                    <a:pt x="2612280" y="767027"/>
                  </a:lnTo>
                  <a:lnTo>
                    <a:pt x="0" y="76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351701" y="6350000"/>
            <a:ext cx="767430" cy="3302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402864" y="6330951"/>
            <a:ext cx="5212556" cy="34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00"/>
              </a:lnSpc>
            </a:pPr>
            <a:r>
              <a:rPr lang="en-US" sz="10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defTabSz="609630"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5825" y="4900757"/>
            <a:ext cx="11425561" cy="50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</a:pPr>
            <a:r>
              <a:rPr lang="cs-CZ" sz="2000" dirty="0">
                <a:solidFill>
                  <a:srgbClr val="FFFFFF"/>
                </a:solidFill>
                <a:latin typeface="Verdana Pro Bold"/>
              </a:rPr>
              <a:t>Michaela Hrubá, Michal Koleček, </a:t>
            </a:r>
            <a:r>
              <a:rPr lang="cs-CZ" sz="2000">
                <a:solidFill>
                  <a:srgbClr val="FFFFFF"/>
                </a:solidFill>
                <a:latin typeface="Verdana Pro Bold"/>
              </a:rPr>
              <a:t>Tomáš Sýkora, </a:t>
            </a:r>
            <a:r>
              <a:rPr lang="cs-CZ" sz="2000" dirty="0">
                <a:solidFill>
                  <a:srgbClr val="FFFFFF"/>
                </a:solidFill>
                <a:latin typeface="Verdana Pro Bold"/>
              </a:rPr>
              <a:t>Jaroslav Koutský</a:t>
            </a:r>
            <a:endParaRPr lang="en-US" sz="2000" dirty="0">
              <a:solidFill>
                <a:srgbClr val="FFFFFF"/>
              </a:solidFill>
              <a:latin typeface="Verdana Pro Bold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xmlns="" id="{5C74FD20-7A5C-4F05-835F-0E9F1307016D}"/>
              </a:ext>
            </a:extLst>
          </p:cNvPr>
          <p:cNvSpPr txBox="1"/>
          <p:nvPr/>
        </p:nvSpPr>
        <p:spPr>
          <a:xfrm>
            <a:off x="1318807" y="1215822"/>
            <a:ext cx="9287086" cy="1582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533"/>
              </a:lnSpc>
            </a:pPr>
            <a:r>
              <a:rPr lang="cs-CZ" sz="4666" dirty="0">
                <a:solidFill>
                  <a:srgbClr val="FFFFFF"/>
                </a:solidFill>
                <a:latin typeface="Verdana Pro Bold"/>
              </a:rPr>
              <a:t>Společenské aspekty transformace regionu </a:t>
            </a:r>
            <a:endParaRPr lang="en-US" sz="4666" dirty="0">
              <a:solidFill>
                <a:srgbClr val="FFFFFF"/>
              </a:solidFill>
              <a:latin typeface="Verdana Pro Bold"/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xmlns="" id="{F44312E1-892D-44B3-933D-2AF251FD0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266" y="3599321"/>
            <a:ext cx="11585464" cy="992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E1CF3813-5DD0-4A01-9327-8F89CB2B2E5E}"/>
              </a:ext>
            </a:extLst>
          </p:cNvPr>
          <p:cNvSpPr/>
          <p:nvPr/>
        </p:nvSpPr>
        <p:spPr>
          <a:xfrm>
            <a:off x="9211731" y="0"/>
            <a:ext cx="2997202" cy="6858000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CC6DA4">
              <a:alpha val="64706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356616" y="5960125"/>
            <a:ext cx="1223100" cy="551391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xmlns="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00" y="502383"/>
            <a:ext cx="8224129" cy="7620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Výchozí regionální situace/</a:t>
            </a:r>
            <a:br>
              <a:rPr lang="cs-CZ" sz="28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</a:br>
            <a:r>
              <a:rPr lang="cs-CZ" sz="28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společenské výzvy transformace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xmlns="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00" y="1794200"/>
            <a:ext cx="8487500" cy="37994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V agregovaném vyjádření je společnost/společenství/ komunita ÚK kvalitativně slabší, méně odolná a integrovaná (ve vnějším i vnitřním smyslu)</a:t>
            </a:r>
          </a:p>
          <a:p>
            <a:pPr marL="0" indent="0" algn="just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Je zde kvantitativně omezenější kritická masa aktérů schopných generovat rozvojové impulsy a vytvářet přidanou (kreativní) hodnotu </a:t>
            </a:r>
          </a:p>
          <a:p>
            <a:pPr algn="just"/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Připravenost na nastupující společenské a ekonomické změny, na nově se formující ekonomickou (odvětvovou) strukturu i na hledání nové vývojové trajektorie je slabší a doposud převážně pasivně adaptační. </a:t>
            </a: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BD607970-F230-4A44-9E43-7C34B009B314}"/>
              </a:ext>
            </a:extLst>
          </p:cNvPr>
          <p:cNvSpPr/>
          <p:nvPr/>
        </p:nvSpPr>
        <p:spPr>
          <a:xfrm>
            <a:off x="9211732" y="0"/>
            <a:ext cx="2997201" cy="6858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  <p:txBody>
          <a:bodyPr/>
          <a:lstStyle/>
          <a:p>
            <a:pPr defTabSz="609630"/>
            <a:endParaRPr lang="cs-CZ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24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E1CF3813-5DD0-4A01-9327-8F89CB2B2E5E}"/>
              </a:ext>
            </a:extLst>
          </p:cNvPr>
          <p:cNvSpPr/>
          <p:nvPr/>
        </p:nvSpPr>
        <p:spPr>
          <a:xfrm>
            <a:off x="9211731" y="0"/>
            <a:ext cx="2997202" cy="6858000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CC6DA4">
              <a:alpha val="64706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356616" y="5960125"/>
            <a:ext cx="1223100" cy="551391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xmlns="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9" y="665691"/>
            <a:ext cx="7522793" cy="7620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Témata na která reaguje RUR WP2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xmlns="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00" y="1794200"/>
            <a:ext cx="8487500" cy="37994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Znalost, identifikace, sounáležitost či participace běžných lidí s územím a jeho správou je relativně slabší vůči zbytku ČR</a:t>
            </a:r>
          </a:p>
          <a:p>
            <a:pPr marL="0" indent="0" algn="just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Regionální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governance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je spíše zpětně reagující a řešící existující/nastalé rozvojové problémy nežli proaktivní a progresivní, zavádění inovativních řešení je slabší a pozvolnější</a:t>
            </a:r>
          </a:p>
          <a:p>
            <a:pPr algn="just"/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Regionální ekonomika a společnost není připravena na nástup nových odvětví a témat (zejména kulturně kreativní odvětví), provázanost tradičních struktur a odvětví s nově nastupujícími je slabší)</a:t>
            </a: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BD607970-F230-4A44-9E43-7C34B009B314}"/>
              </a:ext>
            </a:extLst>
          </p:cNvPr>
          <p:cNvSpPr/>
          <p:nvPr/>
        </p:nvSpPr>
        <p:spPr>
          <a:xfrm>
            <a:off x="9211732" y="0"/>
            <a:ext cx="2997201" cy="6858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1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E1CF3813-5DD0-4A01-9327-8F89CB2B2E5E}"/>
              </a:ext>
            </a:extLst>
          </p:cNvPr>
          <p:cNvSpPr/>
          <p:nvPr/>
        </p:nvSpPr>
        <p:spPr>
          <a:xfrm>
            <a:off x="9211731" y="0"/>
            <a:ext cx="2997202" cy="6858000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CC6DA4">
              <a:alpha val="64706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356616" y="5960125"/>
            <a:ext cx="1223100" cy="551391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xmlns="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00" y="502383"/>
            <a:ext cx="8224129" cy="7620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Příspěvek projektu RUR – Tvorba komunity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xmlns="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00" y="1794200"/>
            <a:ext cx="8487500" cy="379941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2400" b="1" i="0" u="none" strike="noStrike" baseline="0" dirty="0">
                <a:latin typeface="Calibri" panose="020F0502020204030204" pitchFamily="34" charset="0"/>
              </a:rPr>
              <a:t>Cílem je podpořit identitu a sounáležitost obyvatel s regionem, jejich participaci na rozhodování. </a:t>
            </a:r>
            <a:r>
              <a:rPr lang="cs-CZ" sz="2400" b="1" dirty="0">
                <a:latin typeface="Calibri" panose="020F0502020204030204" pitchFamily="34" charset="0"/>
              </a:rPr>
              <a:t>P</a:t>
            </a:r>
            <a:r>
              <a:rPr lang="cs-CZ" sz="2400" b="1" i="0" u="none" strike="noStrike" baseline="0" dirty="0">
                <a:latin typeface="Calibri" panose="020F0502020204030204" pitchFamily="34" charset="0"/>
              </a:rPr>
              <a:t>osílit schopnost obyvatel přizpůsobovat se změnám v regionu prostřednictvím znalosti historie regionu, jeho kulturně historického potenciálu, podpořit kladný vztah obyvatel k Ústeckému kraji a zájem o dění v něm. </a:t>
            </a:r>
          </a:p>
          <a:p>
            <a:pPr marL="0" indent="0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A1. ANALÝZA IDENTITY OBYVATELSTVA A VNĚJŠÍ I VITŘNÍ IMAGE REGIONU</a:t>
            </a:r>
          </a:p>
          <a:p>
            <a:pPr marL="0" indent="0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A2. PODPORA ZNALOSTÍ A SOUNÁLEŽITOSTI PROSTŘEDNÍCTVÍM ZPŘÍSTUPNĚNÍ PRŮMYSLOVÉHO A KULTURNÍHO DĚDICTVÍ</a:t>
            </a:r>
          </a:p>
          <a:p>
            <a:pPr marL="0" indent="0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A3. VZDĚLÁVACÍ PROGRAMY STIMULUJÍCÍ VZTAH OBYVATEL K REGIONU</a:t>
            </a: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BD607970-F230-4A44-9E43-7C34B009B314}"/>
              </a:ext>
            </a:extLst>
          </p:cNvPr>
          <p:cNvSpPr/>
          <p:nvPr/>
        </p:nvSpPr>
        <p:spPr>
          <a:xfrm>
            <a:off x="9211732" y="0"/>
            <a:ext cx="2997201" cy="6858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60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E1CF3813-5DD0-4A01-9327-8F89CB2B2E5E}"/>
              </a:ext>
            </a:extLst>
          </p:cNvPr>
          <p:cNvSpPr/>
          <p:nvPr/>
        </p:nvSpPr>
        <p:spPr>
          <a:xfrm>
            <a:off x="9211731" y="0"/>
            <a:ext cx="2997202" cy="6858000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CC6DA4">
              <a:alpha val="64706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356616" y="5960125"/>
            <a:ext cx="1223100" cy="551391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xmlns="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00" y="502383"/>
            <a:ext cx="8224129" cy="7620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Příspěvek projektu RUR – Umění pro komunitu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xmlns="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00" y="1794200"/>
            <a:ext cx="8487500" cy="3799417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i="0" u="none" strike="noStrike" baseline="0" dirty="0">
                <a:latin typeface="Calibri" panose="020F0502020204030204" pitchFamily="34" charset="0"/>
              </a:rPr>
              <a:t>Cílem je prostřednictvím rozvoje kulturních a kreativních odvětví jako jednoho z důležitých transformačních nástrojů podpořit podnikatelskou schopnost obyvatel regionu a jejich schopnost generování atraktivních rozvojových vizí a tím přispět k rozvoji lokální ekonomiky, kulturního a komunitního života.</a:t>
            </a:r>
          </a:p>
          <a:p>
            <a:pPr marL="0" indent="0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B1. CENTRUM VÝZKUMU A PODPORY KULTURNÍCH A KREATIVNÍCH ODVĚTVÍ</a:t>
            </a:r>
          </a:p>
          <a:p>
            <a:pPr marL="0" indent="0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B2. VÝZKUMNÉ A ARTISTIC RESEARCH VÝSTUPY ZAMĚŘENÉ DO OBLASTI KKO V ÚSTECKÉM KRAJI</a:t>
            </a:r>
          </a:p>
          <a:p>
            <a:pPr marL="0" indent="0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B3. PROGRAMY A PROJEKTY ŽIVÉ KULTURY V DOMĚ UMĚNÍ ÚSTÍ NAD LABEM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BD607970-F230-4A44-9E43-7C34B009B314}"/>
              </a:ext>
            </a:extLst>
          </p:cNvPr>
          <p:cNvSpPr/>
          <p:nvPr/>
        </p:nvSpPr>
        <p:spPr>
          <a:xfrm>
            <a:off x="9211732" y="0"/>
            <a:ext cx="2997201" cy="6858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21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E1CF3813-5DD0-4A01-9327-8F89CB2B2E5E}"/>
              </a:ext>
            </a:extLst>
          </p:cNvPr>
          <p:cNvSpPr/>
          <p:nvPr/>
        </p:nvSpPr>
        <p:spPr>
          <a:xfrm>
            <a:off x="9211731" y="0"/>
            <a:ext cx="2997202" cy="6858000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CC6DA4">
              <a:alpha val="64706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356616" y="5960125"/>
            <a:ext cx="1223100" cy="551391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xmlns="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00" y="502383"/>
            <a:ext cx="8224129" cy="7620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Příspěvek projektu RUR – Výzkum a vzdělávání pro komunitu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xmlns="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00" y="1794200"/>
            <a:ext cx="8487500" cy="3799417"/>
          </a:xfrm>
        </p:spPr>
        <p:txBody>
          <a:bodyPr>
            <a:normAutofit/>
          </a:bodyPr>
          <a:lstStyle/>
          <a:p>
            <a:pPr algn="just"/>
            <a:r>
              <a:rPr lang="cs-CZ" sz="2000" b="1" i="0" u="none" strike="noStrike" baseline="0" dirty="0">
                <a:latin typeface="Calibri" panose="020F0502020204030204" pitchFamily="34" charset="0"/>
              </a:rPr>
              <a:t>Cílem je vytvořit  odbornou základnu pro efektivní a progresivní správu území prostřednictvím vytvoření dlouhodobého systému kumulace výzkumu, jeho odborných výstupů a přenosu do praxe. Dojde k vytvoření, pilotnímu ověření a dlouhodobému ukotvení systému kumulace špičkových odborných výstupů a k nim tematicky navázaného vzdělávání, určeného pro odborníky a aktéry transformace, explicitně orientovaného na transformační procesy a výzvy. </a:t>
            </a:r>
          </a:p>
          <a:p>
            <a:pPr marL="0" indent="0">
              <a:buNone/>
            </a:pPr>
            <a:endParaRPr lang="cs-CZ" sz="2400" b="1" i="0" u="none" strike="noStrike" baseline="0" dirty="0">
              <a:latin typeface="Calibri" panose="020F0502020204030204" pitchFamily="34" charset="0"/>
            </a:endParaRPr>
          </a:p>
          <a:p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</a:rPr>
              <a:t>C1. ZNALOSTNÍ HUB PRO TRANSFORMACI ÚSTECKÉHO KRAJE</a:t>
            </a: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BD607970-F230-4A44-9E43-7C34B009B314}"/>
              </a:ext>
            </a:extLst>
          </p:cNvPr>
          <p:cNvSpPr/>
          <p:nvPr/>
        </p:nvSpPr>
        <p:spPr>
          <a:xfrm>
            <a:off x="9211732" y="0"/>
            <a:ext cx="2997201" cy="6858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64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435</Words>
  <Application>Microsoft Office PowerPoint</Application>
  <PresentationFormat>Širokoúhlá obrazovka</PresentationFormat>
  <Paragraphs>39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Verdana Pro</vt:lpstr>
      <vt:lpstr>Verdana Pro Bold</vt:lpstr>
      <vt:lpstr>Office Theme</vt:lpstr>
      <vt:lpstr>Prezentace aplikace PowerPoint</vt:lpstr>
      <vt:lpstr>Výchozí regionální situace/ společenské výzvy transformace</vt:lpstr>
      <vt:lpstr>Témata na která reaguje RUR WP2</vt:lpstr>
      <vt:lpstr>Příspěvek projektu RUR – Tvorba komunity</vt:lpstr>
      <vt:lpstr>Příspěvek projektu RUR – Umění pro komunitu</vt:lpstr>
      <vt:lpstr>Příspěvek projektu RUR – Výzkum a vzdělávání pro komunitu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koutskyj</dc:creator>
  <cp:lastModifiedBy>santorovaj</cp:lastModifiedBy>
  <cp:revision>10</cp:revision>
  <dcterms:created xsi:type="dcterms:W3CDTF">2024-11-25T10:37:56Z</dcterms:created>
  <dcterms:modified xsi:type="dcterms:W3CDTF">2024-11-25T15:07:11Z</dcterms:modified>
</cp:coreProperties>
</file>