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74" r:id="rId3"/>
    <p:sldId id="275" r:id="rId4"/>
    <p:sldId id="276" r:id="rId5"/>
    <p:sldId id="277" r:id="rId6"/>
    <p:sldId id="278" r:id="rId7"/>
  </p:sldIdLst>
  <p:sldSz cx="18288000" cy="10287000"/>
  <p:notesSz cx="6858000" cy="9144000"/>
  <p:embeddedFontLst>
    <p:embeddedFont>
      <p:font typeface="Verdana Pro" panose="020B0604020202020204" charset="0"/>
      <p:regular r:id="rId8"/>
      <p:bold r:id="rId9"/>
      <p:italic r:id="rId10"/>
      <p:boldItalic r:id="rId11"/>
    </p:embeddedFont>
    <p:embeddedFont>
      <p:font typeface="Verdana Pro Bold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Verdana" panose="020B060403050404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B8CE"/>
    <a:srgbClr val="CC6DA4"/>
    <a:srgbClr val="F39433"/>
    <a:srgbClr val="702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2798" autoAdjust="0"/>
  </p:normalViewPr>
  <p:slideViewPr>
    <p:cSldViewPr>
      <p:cViewPr varScale="1">
        <p:scale>
          <a:sx n="72" d="100"/>
          <a:sy n="72" d="100"/>
        </p:scale>
        <p:origin x="6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heme" Target="theme/theme1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18288000" cy="8229600"/>
            <a:chOff x="0" y="0"/>
            <a:chExt cx="1444978" cy="6502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650240"/>
            </a:xfrm>
            <a:custGeom>
              <a:avLst/>
              <a:gdLst/>
              <a:ahLst/>
              <a:cxnLst/>
              <a:rect l="l" t="t" r="r" b="b"/>
              <a:pathLst>
                <a:path w="1444978" h="650240">
                  <a:moveTo>
                    <a:pt x="0" y="0"/>
                  </a:moveTo>
                  <a:lnTo>
                    <a:pt x="1444978" y="0"/>
                  </a:lnTo>
                  <a:lnTo>
                    <a:pt x="1444978" y="650240"/>
                  </a:lnTo>
                  <a:lnTo>
                    <a:pt x="0" y="650240"/>
                  </a:lnTo>
                  <a:close/>
                </a:path>
              </a:pathLst>
            </a:custGeom>
            <a:blipFill>
              <a:blip r:embed="rId2">
                <a:alphaModFix amt="31000"/>
              </a:blip>
              <a:stretch>
                <a:fillRect t="-24074" b="-2407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1028700"/>
            <a:ext cx="18288000" cy="8229600"/>
            <a:chOff x="0" y="0"/>
            <a:chExt cx="4816593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167467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29B8CE">
                <a:alpha val="64706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4816593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948048" y="9258300"/>
            <a:ext cx="10391905" cy="1028700"/>
            <a:chOff x="0" y="0"/>
            <a:chExt cx="2736963" cy="2709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36963" cy="270933"/>
            </a:xfrm>
            <a:custGeom>
              <a:avLst/>
              <a:gdLst/>
              <a:ahLst/>
              <a:cxnLst/>
              <a:rect l="l" t="t" r="r" b="b"/>
              <a:pathLst>
                <a:path w="2736963" h="270933">
                  <a:moveTo>
                    <a:pt x="0" y="0"/>
                  </a:moveTo>
                  <a:lnTo>
                    <a:pt x="2736963" y="0"/>
                  </a:lnTo>
                  <a:lnTo>
                    <a:pt x="2736963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736963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65920" y="98014"/>
            <a:ext cx="9457209" cy="930686"/>
            <a:chOff x="0" y="0"/>
            <a:chExt cx="12609612" cy="124091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788097" cy="1240915"/>
            </a:xfrm>
            <a:custGeom>
              <a:avLst/>
              <a:gdLst/>
              <a:ahLst/>
              <a:cxnLst/>
              <a:rect l="l" t="t" r="r" b="b"/>
              <a:pathLst>
                <a:path w="4788097" h="1240915">
                  <a:moveTo>
                    <a:pt x="0" y="0"/>
                  </a:moveTo>
                  <a:lnTo>
                    <a:pt x="4788097" y="0"/>
                  </a:lnTo>
                  <a:lnTo>
                    <a:pt x="4788097" y="1240915"/>
                  </a:lnTo>
                  <a:lnTo>
                    <a:pt x="0" y="1240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5570225" y="289831"/>
              <a:ext cx="3585020" cy="244210"/>
              <a:chOff x="0" y="0"/>
              <a:chExt cx="2796972" cy="19052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863217" y="63500"/>
                <a:ext cx="870331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870331" h="63500">
                    <a:moveTo>
                      <a:pt x="0" y="63500"/>
                    </a:moveTo>
                    <a:lnTo>
                      <a:pt x="870331" y="63500"/>
                    </a:lnTo>
                    <a:lnTo>
                      <a:pt x="8703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67A26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63500" y="63500"/>
                <a:ext cx="870331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870331" h="63500">
                    <a:moveTo>
                      <a:pt x="0" y="63500"/>
                    </a:moveTo>
                    <a:lnTo>
                      <a:pt x="870331" y="63500"/>
                    </a:lnTo>
                    <a:lnTo>
                      <a:pt x="8703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E5B7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963422" y="63500"/>
                <a:ext cx="870204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870204" h="63500">
                    <a:moveTo>
                      <a:pt x="0" y="63500"/>
                    </a:moveTo>
                    <a:lnTo>
                      <a:pt x="870204" y="63500"/>
                    </a:lnTo>
                    <a:lnTo>
                      <a:pt x="87020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AC142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5803203" y="543662"/>
              <a:ext cx="3119076" cy="422115"/>
            </a:xfrm>
            <a:custGeom>
              <a:avLst/>
              <a:gdLst/>
              <a:ahLst/>
              <a:cxnLst/>
              <a:rect l="l" t="t" r="r" b="b"/>
              <a:pathLst>
                <a:path w="3119076" h="422115">
                  <a:moveTo>
                    <a:pt x="0" y="0"/>
                  </a:moveTo>
                  <a:lnTo>
                    <a:pt x="3119076" y="0"/>
                  </a:lnTo>
                  <a:lnTo>
                    <a:pt x="3119076" y="422116"/>
                  </a:lnTo>
                  <a:lnTo>
                    <a:pt x="0" y="422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9997332" y="244291"/>
              <a:ext cx="2612280" cy="767027"/>
            </a:xfrm>
            <a:custGeom>
              <a:avLst/>
              <a:gdLst/>
              <a:ahLst/>
              <a:cxnLst/>
              <a:rect l="l" t="t" r="r" b="b"/>
              <a:pathLst>
                <a:path w="2612280" h="767027">
                  <a:moveTo>
                    <a:pt x="0" y="0"/>
                  </a:moveTo>
                  <a:lnTo>
                    <a:pt x="2612280" y="0"/>
                  </a:lnTo>
                  <a:lnTo>
                    <a:pt x="2612280" y="767027"/>
                  </a:lnTo>
                  <a:lnTo>
                    <a:pt x="0" y="767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2" name="Freeform 22"/>
          <p:cNvSpPr/>
          <p:nvPr/>
        </p:nvSpPr>
        <p:spPr>
          <a:xfrm>
            <a:off x="527551" y="9525000"/>
            <a:ext cx="1151145" cy="495300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3" name="TextBox 23"/>
          <p:cNvSpPr txBox="1"/>
          <p:nvPr/>
        </p:nvSpPr>
        <p:spPr>
          <a:xfrm>
            <a:off x="2104296" y="9496425"/>
            <a:ext cx="781883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dirty="0">
                <a:solidFill>
                  <a:srgbClr val="282425"/>
                </a:solidFill>
                <a:latin typeface="Verdana Pro"/>
              </a:rPr>
              <a:t>Akce je realizována v rámci projektu RUR - Region univerzitě, univerzita regionu </a:t>
            </a:r>
          </a:p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282425"/>
                </a:solidFill>
                <a:latin typeface="Verdana Pro"/>
              </a:rPr>
              <a:t>(reg. č. CZ.10.02.01/00/22_002/0000210)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0" y="4613274"/>
            <a:ext cx="18288000" cy="1075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cs-CZ" sz="4000" dirty="0">
                <a:solidFill>
                  <a:srgbClr val="FFFFFF"/>
                </a:solidFill>
                <a:latin typeface="Verdana Pro Bold"/>
              </a:rPr>
              <a:t>RUR – Region univerzitě, univerzita regionu</a:t>
            </a:r>
            <a:endParaRPr lang="en-US" sz="4000" dirty="0">
              <a:solidFill>
                <a:srgbClr val="FFFFFF"/>
              </a:solidFill>
              <a:latin typeface="Verdana Pro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4498598" y="6045201"/>
            <a:ext cx="9290804" cy="806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cs-CZ" sz="4000" dirty="0">
                <a:solidFill>
                  <a:srgbClr val="FFFFFF"/>
                </a:solidFill>
                <a:latin typeface="Verdana Pro Bold"/>
              </a:rPr>
              <a:t>Pavel Raška</a:t>
            </a:r>
            <a:endParaRPr lang="en-US" sz="4000" dirty="0">
              <a:solidFill>
                <a:srgbClr val="FFFFFF"/>
              </a:solidFill>
              <a:latin typeface="Verdana Pro Bold"/>
            </a:endParaRP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xmlns="" id="{70E3F5A6-F36E-4367-9501-8BC96687C923}"/>
              </a:ext>
            </a:extLst>
          </p:cNvPr>
          <p:cNvSpPr txBox="1"/>
          <p:nvPr/>
        </p:nvSpPr>
        <p:spPr>
          <a:xfrm>
            <a:off x="3354197" y="3484632"/>
            <a:ext cx="11579602" cy="1128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cs-CZ" sz="6999" dirty="0">
                <a:solidFill>
                  <a:srgbClr val="FFFFFF"/>
                </a:solidFill>
                <a:latin typeface="Verdana Pro Bold"/>
              </a:rPr>
              <a:t>Kreativní prostředí</a:t>
            </a:r>
            <a:endParaRPr lang="en-US" sz="6999" dirty="0">
              <a:solidFill>
                <a:srgbClr val="FFFFFF"/>
              </a:solidFill>
              <a:latin typeface="Verdana Pro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95C2D134-D314-435C-AC7D-AEA7B69B7F4D}"/>
              </a:ext>
            </a:extLst>
          </p:cNvPr>
          <p:cNvSpPr/>
          <p:nvPr/>
        </p:nvSpPr>
        <p:spPr>
          <a:xfrm>
            <a:off x="13792194" y="-3688"/>
            <a:ext cx="4495806" cy="10290687"/>
          </a:xfrm>
          <a:custGeom>
            <a:avLst/>
            <a:gdLst/>
            <a:ahLst/>
            <a:cxnLst/>
            <a:rect l="l" t="t" r="r" b="b"/>
            <a:pathLst>
              <a:path w="4816592" h="2167467">
                <a:moveTo>
                  <a:pt x="0" y="0"/>
                </a:moveTo>
                <a:lnTo>
                  <a:pt x="4816592" y="0"/>
                </a:lnTo>
                <a:lnTo>
                  <a:pt x="4816592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29B8CE">
              <a:alpha val="64706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534924" y="894018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xmlns="" id="{4ABBCBAB-3B8B-4726-9EB0-52614935A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50" y="99853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6600" b="1" dirty="0">
                <a:solidFill>
                  <a:srgbClr val="29B8CE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Východiska</a:t>
            </a:r>
          </a:p>
        </p:txBody>
      </p:sp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xmlns="" id="{B3462040-831B-429D-98BF-3EE8B42CD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50" y="2691299"/>
            <a:ext cx="12731250" cy="5699125"/>
          </a:xfrm>
        </p:spPr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Prostředí v širším smyslu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Specifický kontext umožňuje pilotování nových myšlenek, postupů a nástrojů (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lagging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behind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fast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follower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, nebo front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running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?)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Kontinuita prostoru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Kolaborativní přístupy (synergie s dalšími KA)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725096D6-734A-4F9B-A18F-B89C80BE0D06}"/>
              </a:ext>
            </a:extLst>
          </p:cNvPr>
          <p:cNvSpPr/>
          <p:nvPr/>
        </p:nvSpPr>
        <p:spPr>
          <a:xfrm>
            <a:off x="13792197" y="-15977"/>
            <a:ext cx="4495803" cy="10287000"/>
          </a:xfrm>
          <a:custGeom>
            <a:avLst/>
            <a:gdLst/>
            <a:ahLst/>
            <a:cxnLst/>
            <a:rect l="l" t="t" r="r" b="b"/>
            <a:pathLst>
              <a:path w="1444978" h="650240">
                <a:moveTo>
                  <a:pt x="0" y="0"/>
                </a:moveTo>
                <a:lnTo>
                  <a:pt x="1444978" y="0"/>
                </a:lnTo>
                <a:lnTo>
                  <a:pt x="1444978" y="650240"/>
                </a:lnTo>
                <a:lnTo>
                  <a:pt x="0" y="65024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 l="-150849" r="-104759" b="-3610"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6171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B7DFD2-845B-A3A8-DA16-C1131C1E4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D1AD099D-2B9A-89C0-4727-B464635F4376}"/>
              </a:ext>
            </a:extLst>
          </p:cNvPr>
          <p:cNvSpPr/>
          <p:nvPr/>
        </p:nvSpPr>
        <p:spPr>
          <a:xfrm>
            <a:off x="13792194" y="-3688"/>
            <a:ext cx="4495806" cy="10290687"/>
          </a:xfrm>
          <a:custGeom>
            <a:avLst/>
            <a:gdLst/>
            <a:ahLst/>
            <a:cxnLst/>
            <a:rect l="l" t="t" r="r" b="b"/>
            <a:pathLst>
              <a:path w="4816592" h="2167467">
                <a:moveTo>
                  <a:pt x="0" y="0"/>
                </a:moveTo>
                <a:lnTo>
                  <a:pt x="4816592" y="0"/>
                </a:lnTo>
                <a:lnTo>
                  <a:pt x="4816592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29B8CE">
              <a:alpha val="64706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2A88AADD-5D3B-A5E0-5A18-B7FBE24F3C90}"/>
              </a:ext>
            </a:extLst>
          </p:cNvPr>
          <p:cNvSpPr/>
          <p:nvPr/>
        </p:nvSpPr>
        <p:spPr>
          <a:xfrm>
            <a:off x="534924" y="894018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xmlns="" id="{1A82D563-3620-B23B-CF1E-B10302B8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50" y="998537"/>
            <a:ext cx="10750050" cy="1143000"/>
          </a:xfrm>
        </p:spPr>
        <p:txBody>
          <a:bodyPr>
            <a:normAutofit/>
          </a:bodyPr>
          <a:lstStyle/>
          <a:p>
            <a:pPr algn="l"/>
            <a:r>
              <a:rPr lang="cs-CZ" sz="6600" b="1" dirty="0">
                <a:solidFill>
                  <a:srgbClr val="29B8CE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Urbanizovaná krajina</a:t>
            </a:r>
          </a:p>
        </p:txBody>
      </p:sp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xmlns="" id="{09E3212D-FBF5-1877-C87A-BEDC16D9E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50" y="2691299"/>
            <a:ext cx="9149850" cy="5699125"/>
          </a:xfrm>
        </p:spPr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CEVRAMOK, IEEP, …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Otevřená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geodatabáze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kvality životního prostředí v městských sídlech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Digitální platforma pro územní plánování (vizualizace scénářů, sběr zpětné vazby)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Vzdělávání v udržitelné mobilitě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Monitoring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2DAB19AF-8553-4287-7399-217CD715A765}"/>
              </a:ext>
            </a:extLst>
          </p:cNvPr>
          <p:cNvSpPr/>
          <p:nvPr/>
        </p:nvSpPr>
        <p:spPr>
          <a:xfrm>
            <a:off x="13792197" y="-15977"/>
            <a:ext cx="4495803" cy="10287000"/>
          </a:xfrm>
          <a:custGeom>
            <a:avLst/>
            <a:gdLst/>
            <a:ahLst/>
            <a:cxnLst/>
            <a:rect l="l" t="t" r="r" b="b"/>
            <a:pathLst>
              <a:path w="1444978" h="650240">
                <a:moveTo>
                  <a:pt x="0" y="0"/>
                </a:moveTo>
                <a:lnTo>
                  <a:pt x="1444978" y="0"/>
                </a:lnTo>
                <a:lnTo>
                  <a:pt x="1444978" y="650240"/>
                </a:lnTo>
                <a:lnTo>
                  <a:pt x="0" y="65024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 l="-150849" r="-104759" b="-3610"/>
            </a:stretch>
          </a:blipFill>
        </p:spPr>
        <p:txBody>
          <a:bodyPr/>
          <a:lstStyle/>
          <a:p>
            <a:endParaRPr lang="cs-CZ"/>
          </a:p>
        </p:txBody>
      </p:sp>
      <p:pic>
        <p:nvPicPr>
          <p:cNvPr id="2" name="Obrázek 1" descr="Obsah obrázku obraz, rostlina, umění, kresba&#10;&#10;Popis byl vytvořen automaticky">
            <a:extLst>
              <a:ext uri="{FF2B5EF4-FFF2-40B4-BE49-F238E27FC236}">
                <a16:creationId xmlns:a16="http://schemas.microsoft.com/office/drawing/2014/main" xmlns="" id="{29B852A8-9C1A-444B-92EE-EBC3EF6880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6276873"/>
            <a:ext cx="3994150" cy="399415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image2.png">
            <a:extLst>
              <a:ext uri="{FF2B5EF4-FFF2-40B4-BE49-F238E27FC236}">
                <a16:creationId xmlns:a16="http://schemas.microsoft.com/office/drawing/2014/main" xmlns="" id="{AA29342D-18B8-298E-1862-5753FE22A367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331075" y="6276873"/>
            <a:ext cx="4193925" cy="399414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14232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967481-3154-5CDC-A405-22F4B7944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293B5D4A-C942-2304-2BB7-1AFFF8B8E251}"/>
              </a:ext>
            </a:extLst>
          </p:cNvPr>
          <p:cNvSpPr/>
          <p:nvPr/>
        </p:nvSpPr>
        <p:spPr>
          <a:xfrm>
            <a:off x="13792194" y="-3688"/>
            <a:ext cx="4495806" cy="10290687"/>
          </a:xfrm>
          <a:custGeom>
            <a:avLst/>
            <a:gdLst/>
            <a:ahLst/>
            <a:cxnLst/>
            <a:rect l="l" t="t" r="r" b="b"/>
            <a:pathLst>
              <a:path w="4816592" h="2167467">
                <a:moveTo>
                  <a:pt x="0" y="0"/>
                </a:moveTo>
                <a:lnTo>
                  <a:pt x="4816592" y="0"/>
                </a:lnTo>
                <a:lnTo>
                  <a:pt x="4816592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29B8CE">
              <a:alpha val="64706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9B45BF76-1F30-06E2-1AA1-9397FB23E020}"/>
              </a:ext>
            </a:extLst>
          </p:cNvPr>
          <p:cNvSpPr/>
          <p:nvPr/>
        </p:nvSpPr>
        <p:spPr>
          <a:xfrm>
            <a:off x="534924" y="894018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xmlns="" id="{B51632BD-EECF-7FE3-81CD-5CA91902D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50" y="998537"/>
            <a:ext cx="11359650" cy="1143000"/>
          </a:xfrm>
        </p:spPr>
        <p:txBody>
          <a:bodyPr>
            <a:normAutofit/>
          </a:bodyPr>
          <a:lstStyle/>
          <a:p>
            <a:pPr algn="l"/>
            <a:r>
              <a:rPr lang="cs-CZ" sz="6600" b="1" dirty="0">
                <a:solidFill>
                  <a:srgbClr val="29B8CE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Mimoměstská krajina</a:t>
            </a:r>
          </a:p>
        </p:txBody>
      </p:sp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xmlns="" id="{47B47CCB-08BA-0A9B-212D-940C293AB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50" y="2691299"/>
            <a:ext cx="12731250" cy="5699125"/>
          </a:xfrm>
        </p:spPr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FŽP, PřF, FSE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Veřejně přístupná data o změnách využití krajiny, rizikových procesech a pilotní výzkum v antropogenně pozměněných územích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Platforma místních aktérů</a:t>
            </a:r>
          </a:p>
          <a:p>
            <a:pPr marL="0" indent="0">
              <a:buNone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	- kulaté stoly, sdílení, reporting</a:t>
            </a: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BBCB0A1D-D0AB-CA98-29B6-8DA86EB0E9A6}"/>
              </a:ext>
            </a:extLst>
          </p:cNvPr>
          <p:cNvSpPr/>
          <p:nvPr/>
        </p:nvSpPr>
        <p:spPr>
          <a:xfrm>
            <a:off x="13792197" y="-15977"/>
            <a:ext cx="4495803" cy="10287000"/>
          </a:xfrm>
          <a:custGeom>
            <a:avLst/>
            <a:gdLst/>
            <a:ahLst/>
            <a:cxnLst/>
            <a:rect l="l" t="t" r="r" b="b"/>
            <a:pathLst>
              <a:path w="1444978" h="650240">
                <a:moveTo>
                  <a:pt x="0" y="0"/>
                </a:moveTo>
                <a:lnTo>
                  <a:pt x="1444978" y="0"/>
                </a:lnTo>
                <a:lnTo>
                  <a:pt x="1444978" y="650240"/>
                </a:lnTo>
                <a:lnTo>
                  <a:pt x="0" y="65024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 l="-150849" r="-104759" b="-3610"/>
            </a:stretch>
          </a:blipFill>
        </p:spPr>
        <p:txBody>
          <a:bodyPr/>
          <a:lstStyle/>
          <a:p>
            <a:endParaRPr lang="cs-CZ"/>
          </a:p>
        </p:txBody>
      </p:sp>
      <p:pic>
        <p:nvPicPr>
          <p:cNvPr id="3" name="Obrázek 2" descr="Obsah obrázku obraz, kresba, umění, osoba&#10;&#10;Popis byl vytvořen automaticky">
            <a:extLst>
              <a:ext uri="{FF2B5EF4-FFF2-40B4-BE49-F238E27FC236}">
                <a16:creationId xmlns:a16="http://schemas.microsoft.com/office/drawing/2014/main" xmlns="" id="{864BF9A8-09B2-E7D0-2D4D-2D43DD1AB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4838700"/>
            <a:ext cx="5448300" cy="544830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973090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F2F43D-EF7A-F444-1CC4-FC41B515D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2E31B2B0-8E31-F692-BA65-26D6A95E9CC2}"/>
              </a:ext>
            </a:extLst>
          </p:cNvPr>
          <p:cNvSpPr/>
          <p:nvPr/>
        </p:nvSpPr>
        <p:spPr>
          <a:xfrm>
            <a:off x="13792194" y="-3688"/>
            <a:ext cx="4495806" cy="10290687"/>
          </a:xfrm>
          <a:custGeom>
            <a:avLst/>
            <a:gdLst/>
            <a:ahLst/>
            <a:cxnLst/>
            <a:rect l="l" t="t" r="r" b="b"/>
            <a:pathLst>
              <a:path w="4816592" h="2167467">
                <a:moveTo>
                  <a:pt x="0" y="0"/>
                </a:moveTo>
                <a:lnTo>
                  <a:pt x="4816592" y="0"/>
                </a:lnTo>
                <a:lnTo>
                  <a:pt x="4816592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29B8CE">
              <a:alpha val="64706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2D554F36-D6B9-9D12-B039-EFAC6E781C58}"/>
              </a:ext>
            </a:extLst>
          </p:cNvPr>
          <p:cNvSpPr/>
          <p:nvPr/>
        </p:nvSpPr>
        <p:spPr>
          <a:xfrm>
            <a:off x="534924" y="894018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xmlns="" id="{0E4605AD-5D89-E1C0-6956-2FC75576D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50" y="998537"/>
            <a:ext cx="10902450" cy="1143000"/>
          </a:xfrm>
        </p:spPr>
        <p:txBody>
          <a:bodyPr>
            <a:normAutofit/>
          </a:bodyPr>
          <a:lstStyle/>
          <a:p>
            <a:pPr algn="l"/>
            <a:r>
              <a:rPr lang="cs-CZ" sz="6600" b="1" dirty="0">
                <a:solidFill>
                  <a:srgbClr val="29B8CE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Kulturní vrstva krajiny</a:t>
            </a:r>
          </a:p>
        </p:txBody>
      </p:sp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xmlns="" id="{0F1D6E40-E336-3CFA-90B2-59D563B60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50" y="2691299"/>
            <a:ext cx="7321050" cy="5699125"/>
          </a:xfrm>
        </p:spPr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CDDKD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Unikátní otevřená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geodatabáze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transferovaných drobných památek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Pilotní studie a metodika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retransferu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při rekultivacích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Digitální dokumentace a rekonstrukce objektů zaniklých / spojených s těžbou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907FA9B5-3FF9-6762-CE24-0AB58C11037B}"/>
              </a:ext>
            </a:extLst>
          </p:cNvPr>
          <p:cNvSpPr/>
          <p:nvPr/>
        </p:nvSpPr>
        <p:spPr>
          <a:xfrm>
            <a:off x="13792197" y="-15977"/>
            <a:ext cx="4495803" cy="10287000"/>
          </a:xfrm>
          <a:custGeom>
            <a:avLst/>
            <a:gdLst/>
            <a:ahLst/>
            <a:cxnLst/>
            <a:rect l="l" t="t" r="r" b="b"/>
            <a:pathLst>
              <a:path w="1444978" h="650240">
                <a:moveTo>
                  <a:pt x="0" y="0"/>
                </a:moveTo>
                <a:lnTo>
                  <a:pt x="1444978" y="0"/>
                </a:lnTo>
                <a:lnTo>
                  <a:pt x="1444978" y="650240"/>
                </a:lnTo>
                <a:lnTo>
                  <a:pt x="0" y="65024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 l="-150849" r="-104759" b="-3610"/>
            </a:stretch>
          </a:blipFill>
        </p:spPr>
        <p:txBody>
          <a:bodyPr/>
          <a:lstStyle/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66D9F3FE-D8A7-4FBE-C8B5-2F841E35003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8382000" y="2607267"/>
            <a:ext cx="5257806" cy="779245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2BB8ED24-3850-7B2F-E962-40E4F7AAB572}"/>
              </a:ext>
            </a:extLst>
          </p:cNvPr>
          <p:cNvSpPr txBox="1"/>
          <p:nvPr/>
        </p:nvSpPr>
        <p:spPr>
          <a:xfrm>
            <a:off x="8610600" y="9450169"/>
            <a:ext cx="472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Transfer sochy sv. Mikuláše z </a:t>
            </a:r>
            <a:r>
              <a:rPr lang="cs-CZ" dirty="0" err="1">
                <a:solidFill>
                  <a:schemeClr val="bg1"/>
                </a:solidFill>
              </a:rPr>
              <a:t>Holešic</a:t>
            </a:r>
            <a:r>
              <a:rPr lang="cs-CZ" dirty="0">
                <a:solidFill>
                  <a:schemeClr val="bg1"/>
                </a:solidFill>
              </a:rPr>
              <a:t> u Jirkova</a:t>
            </a:r>
          </a:p>
          <a:p>
            <a:r>
              <a:rPr lang="cs-CZ" dirty="0">
                <a:solidFill>
                  <a:schemeClr val="bg1"/>
                </a:solidFill>
              </a:rPr>
              <a:t>do Mariánských Radčic, 1979.</a:t>
            </a:r>
          </a:p>
        </p:txBody>
      </p:sp>
    </p:spTree>
    <p:extLst>
      <p:ext uri="{BB962C8B-B14F-4D97-AF65-F5344CB8AC3E}">
        <p14:creationId xmlns:p14="http://schemas.microsoft.com/office/powerpoint/2010/main" val="1455317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5C3CDA-4460-6B4D-155D-D6BD919E2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FAB51A6B-D52E-81A2-EAF4-DA398B7A04F7}"/>
              </a:ext>
            </a:extLst>
          </p:cNvPr>
          <p:cNvSpPr/>
          <p:nvPr/>
        </p:nvSpPr>
        <p:spPr>
          <a:xfrm>
            <a:off x="13792194" y="-3688"/>
            <a:ext cx="4495806" cy="10290687"/>
          </a:xfrm>
          <a:custGeom>
            <a:avLst/>
            <a:gdLst/>
            <a:ahLst/>
            <a:cxnLst/>
            <a:rect l="l" t="t" r="r" b="b"/>
            <a:pathLst>
              <a:path w="4816592" h="2167467">
                <a:moveTo>
                  <a:pt x="0" y="0"/>
                </a:moveTo>
                <a:lnTo>
                  <a:pt x="4816592" y="0"/>
                </a:lnTo>
                <a:lnTo>
                  <a:pt x="4816592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29B8CE">
              <a:alpha val="64706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A37BEED9-A12C-0E89-3D00-D34261852766}"/>
              </a:ext>
            </a:extLst>
          </p:cNvPr>
          <p:cNvSpPr/>
          <p:nvPr/>
        </p:nvSpPr>
        <p:spPr>
          <a:xfrm>
            <a:off x="534924" y="894018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xmlns="" id="{6D312B78-3274-C5C0-0A9C-592126428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50" y="99853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6600" b="1" dirty="0">
                <a:solidFill>
                  <a:srgbClr val="29B8CE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Chytrá krajina</a:t>
            </a:r>
          </a:p>
        </p:txBody>
      </p:sp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xmlns="" id="{6F25A5DD-B2C9-A722-8E13-CDBAF10C5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50" y="2691299"/>
            <a:ext cx="12731250" cy="5699125"/>
          </a:xfrm>
        </p:spPr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Česká zemědělská univerzita (partner s příspěvkem)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Testování konceptu 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SMART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landscape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– integrovaná řešení pro multifunkční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manažment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krajiny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Diverzifikovaná a udržitelná ekonomika, která je v rovnováze s ekosystémovými funkcemi krajiny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Případové lokality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1998440B-1DB9-37A7-D6F0-E516F0270B7B}"/>
              </a:ext>
            </a:extLst>
          </p:cNvPr>
          <p:cNvSpPr/>
          <p:nvPr/>
        </p:nvSpPr>
        <p:spPr>
          <a:xfrm>
            <a:off x="13792197" y="-15977"/>
            <a:ext cx="4495803" cy="10287000"/>
          </a:xfrm>
          <a:custGeom>
            <a:avLst/>
            <a:gdLst/>
            <a:ahLst/>
            <a:cxnLst/>
            <a:rect l="l" t="t" r="r" b="b"/>
            <a:pathLst>
              <a:path w="1444978" h="650240">
                <a:moveTo>
                  <a:pt x="0" y="0"/>
                </a:moveTo>
                <a:lnTo>
                  <a:pt x="1444978" y="0"/>
                </a:lnTo>
                <a:lnTo>
                  <a:pt x="1444978" y="650240"/>
                </a:lnTo>
                <a:lnTo>
                  <a:pt x="0" y="65024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 l="-150849" r="-104759" b="-3610"/>
            </a:stretch>
          </a:blipFill>
        </p:spPr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A09A5830-6F8A-7463-D8B2-C5E4BBC15A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49" t="48518" r="40001" b="24815"/>
          <a:stretch/>
        </p:blipFill>
        <p:spPr>
          <a:xfrm>
            <a:off x="3810000" y="7505700"/>
            <a:ext cx="9829800" cy="274320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145020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205</Words>
  <Application>Microsoft Office PowerPoint</Application>
  <PresentationFormat>Vlastní</PresentationFormat>
  <Paragraphs>33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2" baseType="lpstr">
      <vt:lpstr>Verdana Pro</vt:lpstr>
      <vt:lpstr>Verdana Pro Bold</vt:lpstr>
      <vt:lpstr>Calibri</vt:lpstr>
      <vt:lpstr>Verdana</vt:lpstr>
      <vt:lpstr>Arial</vt:lpstr>
      <vt:lpstr>Office Theme</vt:lpstr>
      <vt:lpstr>Prezentace aplikace PowerPoint</vt:lpstr>
      <vt:lpstr>Východiska</vt:lpstr>
      <vt:lpstr>Urbanizovaná krajina</vt:lpstr>
      <vt:lpstr>Mimoměstská krajina</vt:lpstr>
      <vt:lpstr>Kulturní vrstva krajiny</vt:lpstr>
      <vt:lpstr>Chytrá krajina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</dc:title>
  <dc:creator>Acer</dc:creator>
  <cp:lastModifiedBy>santorovaj</cp:lastModifiedBy>
  <cp:revision>19</cp:revision>
  <dcterms:created xsi:type="dcterms:W3CDTF">2006-08-16T00:00:00Z</dcterms:created>
  <dcterms:modified xsi:type="dcterms:W3CDTF">2024-11-25T15:15:38Z</dcterms:modified>
  <dc:identifier>DAGHveJG4gA</dc:identifier>
</cp:coreProperties>
</file>