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90" r:id="rId3"/>
    <p:sldId id="278" r:id="rId4"/>
    <p:sldId id="288" r:id="rId5"/>
    <p:sldId id="291" r:id="rId6"/>
    <p:sldId id="280" r:id="rId7"/>
    <p:sldId id="271" r:id="rId8"/>
    <p:sldId id="281" r:id="rId9"/>
    <p:sldId id="287" r:id="rId10"/>
    <p:sldId id="289" r:id="rId11"/>
    <p:sldId id="276" r:id="rId12"/>
    <p:sldId id="273" r:id="rId13"/>
    <p:sldId id="275" r:id="rId14"/>
    <p:sldId id="272" r:id="rId15"/>
    <p:sldId id="286" r:id="rId16"/>
    <p:sldId id="285" r:id="rId17"/>
    <p:sldId id="279" r:id="rId18"/>
    <p:sldId id="277" r:id="rId19"/>
  </p:sldIdLst>
  <p:sldSz cx="18288000" cy="10287000"/>
  <p:notesSz cx="6858000" cy="9144000"/>
  <p:embeddedFontLst>
    <p:embeddedFont>
      <p:font typeface="Verdana Pro Bold" panose="020B0604020202020204" charset="0"/>
      <p:regular r:id="rId21"/>
    </p:embeddedFont>
    <p:embeddedFont>
      <p:font typeface="Verdana Pro" panose="020B060402020202020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Verdana" panose="020B060403050404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B8CE"/>
    <a:srgbClr val="CC6DA4"/>
    <a:srgbClr val="F39433"/>
    <a:srgbClr val="7022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2798" autoAdjust="0"/>
  </p:normalViewPr>
  <p:slideViewPr>
    <p:cSldViewPr>
      <p:cViewPr varScale="1">
        <p:scale>
          <a:sx n="43" d="100"/>
          <a:sy n="43" d="100"/>
        </p:scale>
        <p:origin x="71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87785-0BE6-40C1-A397-61415A803977}" type="datetimeFigureOut">
              <a:rPr lang="cs-CZ" smtClean="0"/>
              <a:t>22.11.2024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FEF07-7B83-4CD5-9C93-64E201B26D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393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Najít obrázek</a:t>
            </a:r>
            <a:r>
              <a:rPr lang="cs-CZ" baseline="0" dirty="0" smtClean="0"/>
              <a:t> v lepším rozlišení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FEF07-7B83-4CD5-9C93-64E201B26D8A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06198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Zdravá konkurence – zapojení do žebříčků</a:t>
            </a:r>
            <a:r>
              <a:rPr lang="cs-CZ" baseline="0" dirty="0" smtClean="0"/>
              <a:t> udržitelnosti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FEF07-7B83-4CD5-9C93-64E201B26D8A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1839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Zmínit</a:t>
            </a:r>
            <a:r>
              <a:rPr lang="cs-CZ" baseline="0" dirty="0" smtClean="0"/>
              <a:t> také zahraniční přesah?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FEF07-7B83-4CD5-9C93-64E201B26D8A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1977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FEF07-7B83-4CD5-9C93-64E201B26D8A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2550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Zmínit</a:t>
            </a:r>
            <a:r>
              <a:rPr lang="cs-CZ" baseline="0" dirty="0" smtClean="0"/>
              <a:t> velikost jako zaměstnavatel a jediná VŠ sídlící v Ústeckém kraji??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FEF07-7B83-4CD5-9C93-64E201B26D8A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816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Zmínit</a:t>
            </a:r>
            <a:r>
              <a:rPr lang="cs-CZ" baseline="0" dirty="0" smtClean="0"/>
              <a:t> velikost jako zaměstnavatel a jediná VŠ sídlící v Ústeckém kraji??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FEF07-7B83-4CD5-9C93-64E201B26D8A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1222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Nezačínáme od nuly – řada již</a:t>
            </a:r>
            <a:r>
              <a:rPr lang="cs-CZ" baseline="0" dirty="0" smtClean="0"/>
              <a:t> existujících aktivit (udělat malou tabulku se zapojením v rámci soutěže mobility a souhrnná čísla?)</a:t>
            </a:r>
          </a:p>
          <a:p>
            <a:r>
              <a:rPr lang="cs-CZ" dirty="0" smtClean="0"/>
              <a:t>Přidat také </a:t>
            </a:r>
            <a:r>
              <a:rPr lang="cs-CZ" dirty="0" err="1" smtClean="0"/>
              <a:t>info</a:t>
            </a:r>
            <a:r>
              <a:rPr lang="cs-CZ" dirty="0" smtClean="0"/>
              <a:t> o Zeleném kampusu či něco dalšího?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FEF07-7B83-4CD5-9C93-64E201B26D8A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1573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Přidat sem mapu EVVO center v ČR a vizualizaci</a:t>
            </a:r>
            <a:r>
              <a:rPr lang="cs-CZ" baseline="0" dirty="0" smtClean="0"/>
              <a:t> našeho centra?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FEF07-7B83-4CD5-9C93-64E201B26D8A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0675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Máme nějaký vizuální</a:t>
            </a:r>
            <a:r>
              <a:rPr lang="cs-CZ" baseline="0" dirty="0" smtClean="0"/>
              <a:t> </a:t>
            </a:r>
            <a:r>
              <a:rPr lang="cs-CZ" dirty="0" smtClean="0"/>
              <a:t>podklad ke krajinářské koncepci??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FEF07-7B83-4CD5-9C93-64E201B26D8A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9638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Nějaký vizuál?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FEF07-7B83-4CD5-9C93-64E201B26D8A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6453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Krátce</a:t>
            </a:r>
            <a:r>
              <a:rPr lang="cs-CZ" baseline="0" dirty="0" smtClean="0"/>
              <a:t> zmínit, že nejlepší je se vzájemně inspirovat a  vyměňovat si zkušenosti – UNILEAD, </a:t>
            </a:r>
            <a:r>
              <a:rPr lang="cs-CZ" dirty="0" smtClean="0"/>
              <a:t>Asociace společenské odpovědnosti,</a:t>
            </a:r>
            <a:r>
              <a:rPr lang="cs-CZ" baseline="0" dirty="0" smtClean="0"/>
              <a:t> SDSN, a další??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7FEF07-7B83-4CD5-9C93-64E201B26D8A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9660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5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18288000" cy="8229600"/>
            <a:chOff x="0" y="0"/>
            <a:chExt cx="1444978" cy="6502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650240"/>
            </a:xfrm>
            <a:custGeom>
              <a:avLst/>
              <a:gdLst/>
              <a:ahLst/>
              <a:cxnLst/>
              <a:rect l="l" t="t" r="r" b="b"/>
              <a:pathLst>
                <a:path w="1444978" h="650240">
                  <a:moveTo>
                    <a:pt x="0" y="0"/>
                  </a:moveTo>
                  <a:lnTo>
                    <a:pt x="1444978" y="0"/>
                  </a:lnTo>
                  <a:lnTo>
                    <a:pt x="1444978" y="650240"/>
                  </a:lnTo>
                  <a:lnTo>
                    <a:pt x="0" y="650240"/>
                  </a:lnTo>
                  <a:close/>
                </a:path>
              </a:pathLst>
            </a:custGeom>
            <a:blipFill>
              <a:blip r:embed="rId2">
                <a:alphaModFix amt="31000"/>
              </a:blip>
              <a:stretch>
                <a:fillRect t="-24074" b="-2407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0" y="1028700"/>
            <a:ext cx="18288000" cy="8229600"/>
            <a:chOff x="0" y="0"/>
            <a:chExt cx="4816593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167467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702283">
                <a:alpha val="64706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4816593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 dirty="0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4498596" y="1452794"/>
            <a:ext cx="9290804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cs-CZ" sz="2800" dirty="0" smtClean="0">
                <a:solidFill>
                  <a:srgbClr val="FFFFFF"/>
                </a:solidFill>
                <a:latin typeface="Verdana Pro Bold"/>
              </a:rPr>
              <a:t>Konference RUR, 26. 11. 2025</a:t>
            </a:r>
            <a:endParaRPr lang="en-US" sz="2800" dirty="0">
              <a:solidFill>
                <a:srgbClr val="FFFFFF"/>
              </a:solidFill>
              <a:latin typeface="Verdana Pro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4498598" y="7353300"/>
            <a:ext cx="9290804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cs-CZ" sz="5000" dirty="0" smtClean="0">
                <a:solidFill>
                  <a:srgbClr val="FFFFFF"/>
                </a:solidFill>
                <a:latin typeface="Verdana Pro Bold"/>
              </a:rPr>
              <a:t>Dana Kapitulčinová, Ph.D.</a:t>
            </a:r>
          </a:p>
          <a:p>
            <a:pPr algn="ctr">
              <a:lnSpc>
                <a:spcPts val="7000"/>
              </a:lnSpc>
            </a:pPr>
            <a:r>
              <a:rPr lang="cs-CZ" sz="3600" dirty="0" smtClean="0">
                <a:solidFill>
                  <a:srgbClr val="FFFFFF"/>
                </a:solidFill>
                <a:latin typeface="Verdana Pro Bold"/>
              </a:rPr>
              <a:t>Ing. František </a:t>
            </a:r>
            <a:r>
              <a:rPr lang="cs-CZ" sz="3600" dirty="0" err="1" smtClean="0">
                <a:solidFill>
                  <a:srgbClr val="FFFFFF"/>
                </a:solidFill>
                <a:latin typeface="Verdana Pro Bold"/>
              </a:rPr>
              <a:t>Podrápský</a:t>
            </a:r>
            <a:r>
              <a:rPr lang="cs-CZ" sz="3600" dirty="0" smtClean="0">
                <a:solidFill>
                  <a:srgbClr val="FFFFFF"/>
                </a:solidFill>
                <a:latin typeface="Verdana Pro Bold"/>
              </a:rPr>
              <a:t> a tým KA4</a:t>
            </a:r>
            <a:endParaRPr lang="en-US" sz="3600" dirty="0">
              <a:solidFill>
                <a:srgbClr val="FFFFFF"/>
              </a:solidFill>
              <a:latin typeface="Verdana Pro Bold"/>
            </a:endParaRPr>
          </a:p>
        </p:txBody>
      </p:sp>
      <p:grpSp>
        <p:nvGrpSpPr>
          <p:cNvPr id="34" name="Group 14">
            <a:extLst>
              <a:ext uri="{FF2B5EF4-FFF2-40B4-BE49-F238E27FC236}">
                <a16:creationId xmlns:a16="http://schemas.microsoft.com/office/drawing/2014/main" id="{A4AD4967-7FCE-4AA4-85B9-31F443F9C7BD}"/>
              </a:ext>
            </a:extLst>
          </p:cNvPr>
          <p:cNvGrpSpPr/>
          <p:nvPr/>
        </p:nvGrpSpPr>
        <p:grpSpPr>
          <a:xfrm>
            <a:off x="465920" y="98014"/>
            <a:ext cx="9457209" cy="930686"/>
            <a:chOff x="0" y="0"/>
            <a:chExt cx="12609612" cy="1240915"/>
          </a:xfrm>
        </p:grpSpPr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74EAE83F-B17E-401E-A6B3-3EA096AC46C1}"/>
                </a:ext>
              </a:extLst>
            </p:cNvPr>
            <p:cNvSpPr/>
            <p:nvPr/>
          </p:nvSpPr>
          <p:spPr>
            <a:xfrm>
              <a:off x="0" y="0"/>
              <a:ext cx="4788097" cy="1240915"/>
            </a:xfrm>
            <a:custGeom>
              <a:avLst/>
              <a:gdLst/>
              <a:ahLst/>
              <a:cxnLst/>
              <a:rect l="l" t="t" r="r" b="b"/>
              <a:pathLst>
                <a:path w="4788097" h="1240915">
                  <a:moveTo>
                    <a:pt x="0" y="0"/>
                  </a:moveTo>
                  <a:lnTo>
                    <a:pt x="4788097" y="0"/>
                  </a:lnTo>
                  <a:lnTo>
                    <a:pt x="4788097" y="1240915"/>
                  </a:lnTo>
                  <a:lnTo>
                    <a:pt x="0" y="1240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grpSp>
          <p:nvGrpSpPr>
            <p:cNvPr id="36" name="Group 16">
              <a:extLst>
                <a:ext uri="{FF2B5EF4-FFF2-40B4-BE49-F238E27FC236}">
                  <a16:creationId xmlns:a16="http://schemas.microsoft.com/office/drawing/2014/main" id="{AC46A3A0-F48D-4776-B45C-404AA0C50CE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70225" y="289831"/>
              <a:ext cx="3585020" cy="244210"/>
              <a:chOff x="0" y="0"/>
              <a:chExt cx="2796972" cy="190525"/>
            </a:xfrm>
          </p:grpSpPr>
          <p:sp>
            <p:nvSpPr>
              <p:cNvPr id="39" name="Freeform 17">
                <a:extLst>
                  <a:ext uri="{FF2B5EF4-FFF2-40B4-BE49-F238E27FC236}">
                    <a16:creationId xmlns:a16="http://schemas.microsoft.com/office/drawing/2014/main" id="{DAD326FA-D6FF-4F13-93D7-D750A1FD2A1A}"/>
                  </a:ext>
                </a:extLst>
              </p:cNvPr>
              <p:cNvSpPr/>
              <p:nvPr/>
            </p:nvSpPr>
            <p:spPr>
              <a:xfrm>
                <a:off x="1863217" y="63500"/>
                <a:ext cx="870331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870331" h="63500">
                    <a:moveTo>
                      <a:pt x="0" y="63500"/>
                    </a:moveTo>
                    <a:lnTo>
                      <a:pt x="870331" y="63500"/>
                    </a:lnTo>
                    <a:lnTo>
                      <a:pt x="8703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67A26"/>
              </a:solidFill>
            </p:spPr>
          </p:sp>
          <p:sp>
            <p:nvSpPr>
              <p:cNvPr id="40" name="Freeform 18">
                <a:extLst>
                  <a:ext uri="{FF2B5EF4-FFF2-40B4-BE49-F238E27FC236}">
                    <a16:creationId xmlns:a16="http://schemas.microsoft.com/office/drawing/2014/main" id="{445D60D0-D3D2-457F-AE6C-A2C0043C8F25}"/>
                  </a:ext>
                </a:extLst>
              </p:cNvPr>
              <p:cNvSpPr/>
              <p:nvPr/>
            </p:nvSpPr>
            <p:spPr>
              <a:xfrm>
                <a:off x="63500" y="63500"/>
                <a:ext cx="870331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870331" h="63500">
                    <a:moveTo>
                      <a:pt x="0" y="63500"/>
                    </a:moveTo>
                    <a:lnTo>
                      <a:pt x="870331" y="63500"/>
                    </a:lnTo>
                    <a:lnTo>
                      <a:pt x="8703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E5B7"/>
              </a:solidFill>
            </p:spPr>
          </p:sp>
          <p:sp>
            <p:nvSpPr>
              <p:cNvPr id="41" name="Freeform 19">
                <a:extLst>
                  <a:ext uri="{FF2B5EF4-FFF2-40B4-BE49-F238E27FC236}">
                    <a16:creationId xmlns:a16="http://schemas.microsoft.com/office/drawing/2014/main" id="{BD16B2C1-4477-4BFB-B3D7-D2206E682164}"/>
                  </a:ext>
                </a:extLst>
              </p:cNvPr>
              <p:cNvSpPr/>
              <p:nvPr/>
            </p:nvSpPr>
            <p:spPr>
              <a:xfrm>
                <a:off x="963422" y="63500"/>
                <a:ext cx="870204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870204" h="63500">
                    <a:moveTo>
                      <a:pt x="0" y="63500"/>
                    </a:moveTo>
                    <a:lnTo>
                      <a:pt x="870204" y="63500"/>
                    </a:lnTo>
                    <a:lnTo>
                      <a:pt x="87020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AC142"/>
              </a:solidFill>
            </p:spPr>
          </p:sp>
        </p:grpSp>
        <p:sp>
          <p:nvSpPr>
            <p:cNvPr id="37" name="Freeform 20">
              <a:extLst>
                <a:ext uri="{FF2B5EF4-FFF2-40B4-BE49-F238E27FC236}">
                  <a16:creationId xmlns:a16="http://schemas.microsoft.com/office/drawing/2014/main" id="{C3B55822-2C82-4571-987B-D88C9F463E47}"/>
                </a:ext>
              </a:extLst>
            </p:cNvPr>
            <p:cNvSpPr/>
            <p:nvPr/>
          </p:nvSpPr>
          <p:spPr>
            <a:xfrm>
              <a:off x="5803203" y="543662"/>
              <a:ext cx="3119076" cy="422115"/>
            </a:xfrm>
            <a:custGeom>
              <a:avLst/>
              <a:gdLst/>
              <a:ahLst/>
              <a:cxnLst/>
              <a:rect l="l" t="t" r="r" b="b"/>
              <a:pathLst>
                <a:path w="3119076" h="422115">
                  <a:moveTo>
                    <a:pt x="0" y="0"/>
                  </a:moveTo>
                  <a:lnTo>
                    <a:pt x="3119076" y="0"/>
                  </a:lnTo>
                  <a:lnTo>
                    <a:pt x="3119076" y="422116"/>
                  </a:lnTo>
                  <a:lnTo>
                    <a:pt x="0" y="422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21">
              <a:extLst>
                <a:ext uri="{FF2B5EF4-FFF2-40B4-BE49-F238E27FC236}">
                  <a16:creationId xmlns:a16="http://schemas.microsoft.com/office/drawing/2014/main" id="{EC161F43-EA56-4CEB-8623-F3E1FAA938DD}"/>
                </a:ext>
              </a:extLst>
            </p:cNvPr>
            <p:cNvSpPr/>
            <p:nvPr/>
          </p:nvSpPr>
          <p:spPr>
            <a:xfrm>
              <a:off x="9997332" y="244291"/>
              <a:ext cx="2612280" cy="767027"/>
            </a:xfrm>
            <a:custGeom>
              <a:avLst/>
              <a:gdLst/>
              <a:ahLst/>
              <a:cxnLst/>
              <a:rect l="l" t="t" r="r" b="b"/>
              <a:pathLst>
                <a:path w="2612280" h="767027">
                  <a:moveTo>
                    <a:pt x="0" y="0"/>
                  </a:moveTo>
                  <a:lnTo>
                    <a:pt x="2612280" y="0"/>
                  </a:lnTo>
                  <a:lnTo>
                    <a:pt x="2612280" y="767027"/>
                  </a:lnTo>
                  <a:lnTo>
                    <a:pt x="0" y="767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2" name="Freeform 22">
            <a:extLst>
              <a:ext uri="{FF2B5EF4-FFF2-40B4-BE49-F238E27FC236}">
                <a16:creationId xmlns:a16="http://schemas.microsoft.com/office/drawing/2014/main" id="{ABB35718-B650-4518-A272-94A2DF7B3B17}"/>
              </a:ext>
            </a:extLst>
          </p:cNvPr>
          <p:cNvSpPr/>
          <p:nvPr/>
        </p:nvSpPr>
        <p:spPr>
          <a:xfrm>
            <a:off x="527551" y="9525000"/>
            <a:ext cx="1151145" cy="495300"/>
          </a:xfrm>
          <a:custGeom>
            <a:avLst/>
            <a:gdLst/>
            <a:ahLst/>
            <a:cxnLst/>
            <a:rect l="l" t="t" r="r" b="b"/>
            <a:pathLst>
              <a:path w="1151145" h="49530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3" name="TextBox 23">
            <a:extLst>
              <a:ext uri="{FF2B5EF4-FFF2-40B4-BE49-F238E27FC236}">
                <a16:creationId xmlns:a16="http://schemas.microsoft.com/office/drawing/2014/main" id="{E5BCA16C-6BD4-41E4-BB30-4A8BD1004F67}"/>
              </a:ext>
            </a:extLst>
          </p:cNvPr>
          <p:cNvSpPr txBox="1"/>
          <p:nvPr/>
        </p:nvSpPr>
        <p:spPr>
          <a:xfrm>
            <a:off x="2104296" y="9496425"/>
            <a:ext cx="781883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dirty="0">
                <a:solidFill>
                  <a:srgbClr val="282425"/>
                </a:solidFill>
                <a:latin typeface="Verdana Pro"/>
              </a:rPr>
              <a:t>Akce je realizována v rámci projektu RUR - Region univerzitě, univerzita regionu </a:t>
            </a:r>
          </a:p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282425"/>
                </a:solidFill>
                <a:latin typeface="Verdana Pro"/>
              </a:rPr>
              <a:t>(reg. č. CZ.10.02.01/00/22_002/0000210)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C5592CAC-1290-4BBC-85CA-F18560C41A17}"/>
              </a:ext>
            </a:extLst>
          </p:cNvPr>
          <p:cNvSpPr txBox="1"/>
          <p:nvPr/>
        </p:nvSpPr>
        <p:spPr>
          <a:xfrm>
            <a:off x="465920" y="3009900"/>
            <a:ext cx="17144999" cy="377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 err="1">
                <a:solidFill>
                  <a:srgbClr val="FFFFFF"/>
                </a:solidFill>
                <a:latin typeface="Verdana Pro Bold"/>
              </a:rPr>
              <a:t>Environmentální</a:t>
            </a:r>
            <a:r>
              <a:rPr lang="en-US" sz="6999" dirty="0">
                <a:solidFill>
                  <a:srgbClr val="FFFFFF"/>
                </a:solidFill>
                <a:latin typeface="Verdana Pro Bold"/>
              </a:rPr>
              <a:t> </a:t>
            </a:r>
            <a:r>
              <a:rPr lang="en-US" sz="6999" dirty="0" err="1">
                <a:solidFill>
                  <a:srgbClr val="FFFFFF"/>
                </a:solidFill>
                <a:latin typeface="Verdana Pro Bold"/>
              </a:rPr>
              <a:t>přínosy</a:t>
            </a:r>
            <a:r>
              <a:rPr lang="en-US" sz="6999" dirty="0">
                <a:solidFill>
                  <a:srgbClr val="FFFFFF"/>
                </a:solidFill>
                <a:latin typeface="Verdana Pro Bold"/>
              </a:rPr>
              <a:t> a </a:t>
            </a:r>
            <a:r>
              <a:rPr lang="en-US" sz="6999" dirty="0" err="1">
                <a:solidFill>
                  <a:srgbClr val="FFFFFF"/>
                </a:solidFill>
                <a:latin typeface="Verdana Pro Bold"/>
              </a:rPr>
              <a:t>principy</a:t>
            </a:r>
            <a:r>
              <a:rPr lang="en-US" sz="6999" dirty="0">
                <a:solidFill>
                  <a:srgbClr val="FFFFFF"/>
                </a:solidFill>
                <a:latin typeface="Verdana Pro Bold"/>
              </a:rPr>
              <a:t> </a:t>
            </a:r>
            <a:r>
              <a:rPr lang="en-US" sz="6999" dirty="0" err="1">
                <a:solidFill>
                  <a:srgbClr val="FFFFFF"/>
                </a:solidFill>
                <a:latin typeface="Verdana Pro Bold"/>
              </a:rPr>
              <a:t>udržitelného</a:t>
            </a:r>
            <a:r>
              <a:rPr lang="en-US" sz="6999" dirty="0">
                <a:solidFill>
                  <a:srgbClr val="FFFFFF"/>
                </a:solidFill>
                <a:latin typeface="Verdana Pro Bold"/>
              </a:rPr>
              <a:t> </a:t>
            </a:r>
            <a:r>
              <a:rPr lang="en-US" sz="6999" dirty="0" err="1">
                <a:solidFill>
                  <a:srgbClr val="FFFFFF"/>
                </a:solidFill>
                <a:latin typeface="Verdana Pro Bold"/>
              </a:rPr>
              <a:t>rozvoje</a:t>
            </a:r>
            <a:endParaRPr lang="en-US" sz="6999" dirty="0">
              <a:solidFill>
                <a:srgbClr val="FFFFFF"/>
              </a:solidFill>
              <a:latin typeface="Verdana Pro Bold"/>
            </a:endParaRPr>
          </a:p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FFFFFF"/>
                </a:solidFill>
                <a:latin typeface="Verdana Pro Bold"/>
              </a:rPr>
              <a:t>v </a:t>
            </a:r>
            <a:r>
              <a:rPr lang="en-US" sz="6999" dirty="0" err="1">
                <a:solidFill>
                  <a:srgbClr val="FFFFFF"/>
                </a:solidFill>
                <a:latin typeface="Verdana Pro Bold"/>
              </a:rPr>
              <a:t>transformačních</a:t>
            </a:r>
            <a:r>
              <a:rPr lang="en-US" sz="6999" dirty="0">
                <a:solidFill>
                  <a:srgbClr val="FFFFFF"/>
                </a:solidFill>
                <a:latin typeface="Verdana Pro Bold"/>
              </a:rPr>
              <a:t> </a:t>
            </a:r>
            <a:r>
              <a:rPr lang="en-US" sz="6999" dirty="0" err="1">
                <a:solidFill>
                  <a:srgbClr val="FFFFFF"/>
                </a:solidFill>
                <a:latin typeface="Verdana Pro Bold"/>
              </a:rPr>
              <a:t>řešeních</a:t>
            </a:r>
            <a:endParaRPr lang="en-US" sz="6999" dirty="0">
              <a:solidFill>
                <a:srgbClr val="FFFFFF"/>
              </a:solidFill>
              <a:latin typeface="Verdana Pr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534924" y="894018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4ABBCBAB-3B8B-4726-9EB0-52614935A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50" y="998537"/>
            <a:ext cx="13493250" cy="1143000"/>
          </a:xfrm>
        </p:spPr>
        <p:txBody>
          <a:bodyPr>
            <a:normAutofit/>
          </a:bodyPr>
          <a:lstStyle/>
          <a:p>
            <a:pPr algn="l"/>
            <a:r>
              <a:rPr lang="cs-CZ" sz="6600" b="1" dirty="0" smtClean="0">
                <a:solidFill>
                  <a:srgbClr val="702283"/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Kreativní instituce</a:t>
            </a:r>
            <a:endParaRPr lang="cs-CZ" sz="6600" b="1" dirty="0">
              <a:solidFill>
                <a:srgbClr val="702283"/>
              </a:solidFill>
              <a:latin typeface="Verdana Pro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A7E4EF4A-D291-43FF-8619-41A14FD88B05}"/>
              </a:ext>
            </a:extLst>
          </p:cNvPr>
          <p:cNvGrpSpPr/>
          <p:nvPr/>
        </p:nvGrpSpPr>
        <p:grpSpPr>
          <a:xfrm>
            <a:off x="13792196" y="-770966"/>
            <a:ext cx="4495804" cy="11134165"/>
            <a:chOff x="0" y="-76200"/>
            <a:chExt cx="4816593" cy="2243667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A5B47786-7FBC-4823-BCD4-B6BCE7B5E9C3}"/>
                </a:ext>
              </a:extLst>
            </p:cNvPr>
            <p:cNvSpPr/>
            <p:nvPr/>
          </p:nvSpPr>
          <p:spPr>
            <a:xfrm>
              <a:off x="0" y="79159"/>
              <a:ext cx="4816592" cy="2072953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702283">
                <a:alpha val="64706"/>
              </a:srgbClr>
            </a:solidFill>
          </p:spPr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B9468CB6-B4FB-4926-A8AD-F14F1DAB17D5}"/>
                </a:ext>
              </a:extLst>
            </p:cNvPr>
            <p:cNvSpPr txBox="1"/>
            <p:nvPr/>
          </p:nvSpPr>
          <p:spPr>
            <a:xfrm>
              <a:off x="0" y="-76200"/>
              <a:ext cx="4816593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 dirty="0"/>
            </a:p>
          </p:txBody>
        </p:sp>
      </p:grpSp>
      <p:grpSp>
        <p:nvGrpSpPr>
          <p:cNvPr id="19" name="Group 2">
            <a:extLst>
              <a:ext uri="{FF2B5EF4-FFF2-40B4-BE49-F238E27FC236}">
                <a16:creationId xmlns:a16="http://schemas.microsoft.com/office/drawing/2014/main" id="{A419B530-CE5A-46E8-9CCD-92682FF5ABA8}"/>
              </a:ext>
            </a:extLst>
          </p:cNvPr>
          <p:cNvGrpSpPr/>
          <p:nvPr/>
        </p:nvGrpSpPr>
        <p:grpSpPr>
          <a:xfrm>
            <a:off x="13792197" y="-3465"/>
            <a:ext cx="4495803" cy="10287000"/>
            <a:chOff x="1089754" y="-88065"/>
            <a:chExt cx="355224" cy="812800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BD607970-F230-4A44-9E43-7C34B009B314}"/>
                </a:ext>
              </a:extLst>
            </p:cNvPr>
            <p:cNvSpPr/>
            <p:nvPr/>
          </p:nvSpPr>
          <p:spPr>
            <a:xfrm>
              <a:off x="1089754" y="-88065"/>
              <a:ext cx="355224" cy="812800"/>
            </a:xfrm>
            <a:custGeom>
              <a:avLst/>
              <a:gdLst/>
              <a:ahLst/>
              <a:cxnLst/>
              <a:rect l="l" t="t" r="r" b="b"/>
              <a:pathLst>
                <a:path w="1444978" h="650240">
                  <a:moveTo>
                    <a:pt x="0" y="0"/>
                  </a:moveTo>
                  <a:lnTo>
                    <a:pt x="1444978" y="0"/>
                  </a:lnTo>
                  <a:lnTo>
                    <a:pt x="1444978" y="650240"/>
                  </a:lnTo>
                  <a:lnTo>
                    <a:pt x="0" y="650240"/>
                  </a:lnTo>
                  <a:close/>
                </a:path>
              </a:pathLst>
            </a:custGeom>
            <a:blipFill>
              <a:blip r:embed="rId3">
                <a:alphaModFix amt="31000"/>
              </a:blip>
              <a:stretch>
                <a:fillRect l="-150849" r="-104759" b="-3610"/>
              </a:stretch>
            </a:blipFill>
          </p:spPr>
        </p:sp>
      </p:grpSp>
      <p:sp>
        <p:nvSpPr>
          <p:cNvPr id="11" name="Obdélník 10"/>
          <p:cNvSpPr/>
          <p:nvPr/>
        </p:nvSpPr>
        <p:spPr>
          <a:xfrm>
            <a:off x="7620000" y="9801625"/>
            <a:ext cx="3538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Studie proveditelnosti Projektu RUR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2563480"/>
            <a:ext cx="6934200" cy="675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0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534924" y="894018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4ABBCBAB-3B8B-4726-9EB0-52614935A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50" y="998537"/>
            <a:ext cx="12578850" cy="1143000"/>
          </a:xfrm>
        </p:spPr>
        <p:txBody>
          <a:bodyPr>
            <a:normAutofit/>
          </a:bodyPr>
          <a:lstStyle/>
          <a:p>
            <a:pPr algn="l"/>
            <a:r>
              <a:rPr lang="cs-CZ" sz="6600" b="1" dirty="0" smtClean="0">
                <a:solidFill>
                  <a:srgbClr val="702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Management ESG</a:t>
            </a:r>
            <a:endParaRPr lang="cs-CZ" sz="6600" b="1" dirty="0">
              <a:solidFill>
                <a:srgbClr val="702283"/>
              </a:solidFill>
              <a:latin typeface="Verdana Pro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Zástupný symbol pro obsah 14">
            <a:extLst>
              <a:ext uri="{FF2B5EF4-FFF2-40B4-BE49-F238E27FC236}">
                <a16:creationId xmlns:a16="http://schemas.microsoft.com/office/drawing/2014/main" id="{B3462040-831B-429D-98BF-3EE8B42CD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50" y="2691299"/>
            <a:ext cx="12731250" cy="5699125"/>
          </a:xfrm>
        </p:spPr>
        <p:txBody>
          <a:bodyPr/>
          <a:lstStyle/>
          <a:p>
            <a:pPr lvl="1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Systémový přístup: Přijetí principů ESG (A1)</a:t>
            </a:r>
          </a:p>
          <a:p>
            <a:pPr lvl="2"/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Nová pozice ESG manažer na UJEP</a:t>
            </a:r>
          </a:p>
          <a:p>
            <a:pPr lvl="2"/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Vytvoření ESG strategie UJEP</a:t>
            </a:r>
          </a:p>
          <a:p>
            <a:pPr lvl="2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Stanovení ročního akčního plánu naplňujícího cíle ESG strategie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UJEP</a:t>
            </a:r>
          </a:p>
          <a:p>
            <a:pPr lvl="2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Vytvoření Interního předpisu (směrnice) pro chování UJEP v rámci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ESG</a:t>
            </a:r>
          </a:p>
          <a:p>
            <a:pPr lvl="2"/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A7E4EF4A-D291-43FF-8619-41A14FD88B05}"/>
              </a:ext>
            </a:extLst>
          </p:cNvPr>
          <p:cNvGrpSpPr/>
          <p:nvPr/>
        </p:nvGrpSpPr>
        <p:grpSpPr>
          <a:xfrm>
            <a:off x="13792196" y="-770966"/>
            <a:ext cx="4495804" cy="11134165"/>
            <a:chOff x="0" y="-76200"/>
            <a:chExt cx="4816593" cy="2243667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A5B47786-7FBC-4823-BCD4-B6BCE7B5E9C3}"/>
                </a:ext>
              </a:extLst>
            </p:cNvPr>
            <p:cNvSpPr/>
            <p:nvPr/>
          </p:nvSpPr>
          <p:spPr>
            <a:xfrm>
              <a:off x="0" y="79159"/>
              <a:ext cx="4816592" cy="2072953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702283">
                <a:alpha val="64706"/>
              </a:srgbClr>
            </a:solidFill>
          </p:spPr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B9468CB6-B4FB-4926-A8AD-F14F1DAB17D5}"/>
                </a:ext>
              </a:extLst>
            </p:cNvPr>
            <p:cNvSpPr txBox="1"/>
            <p:nvPr/>
          </p:nvSpPr>
          <p:spPr>
            <a:xfrm>
              <a:off x="0" y="-76200"/>
              <a:ext cx="4816593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 dirty="0"/>
            </a:p>
          </p:txBody>
        </p:sp>
      </p:grpSp>
      <p:grpSp>
        <p:nvGrpSpPr>
          <p:cNvPr id="19" name="Group 2">
            <a:extLst>
              <a:ext uri="{FF2B5EF4-FFF2-40B4-BE49-F238E27FC236}">
                <a16:creationId xmlns:a16="http://schemas.microsoft.com/office/drawing/2014/main" id="{A419B530-CE5A-46E8-9CCD-92682FF5ABA8}"/>
              </a:ext>
            </a:extLst>
          </p:cNvPr>
          <p:cNvGrpSpPr/>
          <p:nvPr/>
        </p:nvGrpSpPr>
        <p:grpSpPr>
          <a:xfrm>
            <a:off x="13792197" y="-3465"/>
            <a:ext cx="4495803" cy="10287000"/>
            <a:chOff x="1089754" y="-88065"/>
            <a:chExt cx="355224" cy="812800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BD607970-F230-4A44-9E43-7C34B009B314}"/>
                </a:ext>
              </a:extLst>
            </p:cNvPr>
            <p:cNvSpPr/>
            <p:nvPr/>
          </p:nvSpPr>
          <p:spPr>
            <a:xfrm>
              <a:off x="1089754" y="-88065"/>
              <a:ext cx="355224" cy="812800"/>
            </a:xfrm>
            <a:custGeom>
              <a:avLst/>
              <a:gdLst/>
              <a:ahLst/>
              <a:cxnLst/>
              <a:rect l="l" t="t" r="r" b="b"/>
              <a:pathLst>
                <a:path w="1444978" h="650240">
                  <a:moveTo>
                    <a:pt x="0" y="0"/>
                  </a:moveTo>
                  <a:lnTo>
                    <a:pt x="1444978" y="0"/>
                  </a:lnTo>
                  <a:lnTo>
                    <a:pt x="1444978" y="650240"/>
                  </a:lnTo>
                  <a:lnTo>
                    <a:pt x="0" y="650240"/>
                  </a:lnTo>
                  <a:close/>
                </a:path>
              </a:pathLst>
            </a:custGeom>
            <a:blipFill>
              <a:blip r:embed="rId3">
                <a:alphaModFix amt="31000"/>
              </a:blip>
              <a:stretch>
                <a:fillRect l="-150849" r="-104759" b="-3610"/>
              </a:stretch>
            </a:blipFill>
          </p:spPr>
        </p:sp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5372100"/>
            <a:ext cx="6492172" cy="45801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304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534924" y="894018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Zástupný symbol pro obsah 14">
            <a:extLst>
              <a:ext uri="{FF2B5EF4-FFF2-40B4-BE49-F238E27FC236}">
                <a16:creationId xmlns:a16="http://schemas.microsoft.com/office/drawing/2014/main" id="{B3462040-831B-429D-98BF-3EE8B42CD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50" y="2691299"/>
            <a:ext cx="12731250" cy="5699125"/>
          </a:xfrm>
        </p:spPr>
        <p:txBody>
          <a:bodyPr/>
          <a:lstStyle/>
          <a:p>
            <a:pPr lvl="1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Modrozelená infrastruktura (A3)</a:t>
            </a:r>
          </a:p>
          <a:p>
            <a:pPr lvl="2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Environmentální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centrum</a:t>
            </a:r>
          </a:p>
          <a:p>
            <a:pPr lvl="2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Demonstrační výuková zahrada s jezírkem, ovocný sad a vytvoření podmínek pro venkovní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výuku</a:t>
            </a:r>
          </a:p>
          <a:p>
            <a:pPr lvl="2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Optimalizace energetického managementu UJEP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A7E4EF4A-D291-43FF-8619-41A14FD88B05}"/>
              </a:ext>
            </a:extLst>
          </p:cNvPr>
          <p:cNvGrpSpPr/>
          <p:nvPr/>
        </p:nvGrpSpPr>
        <p:grpSpPr>
          <a:xfrm>
            <a:off x="13792196" y="-770966"/>
            <a:ext cx="4495804" cy="11134165"/>
            <a:chOff x="0" y="-76200"/>
            <a:chExt cx="4816593" cy="2243667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A5B47786-7FBC-4823-BCD4-B6BCE7B5E9C3}"/>
                </a:ext>
              </a:extLst>
            </p:cNvPr>
            <p:cNvSpPr/>
            <p:nvPr/>
          </p:nvSpPr>
          <p:spPr>
            <a:xfrm>
              <a:off x="0" y="79159"/>
              <a:ext cx="4816592" cy="2072953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702283">
                <a:alpha val="64706"/>
              </a:srgbClr>
            </a:solidFill>
          </p:spPr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B9468CB6-B4FB-4926-A8AD-F14F1DAB17D5}"/>
                </a:ext>
              </a:extLst>
            </p:cNvPr>
            <p:cNvSpPr txBox="1"/>
            <p:nvPr/>
          </p:nvSpPr>
          <p:spPr>
            <a:xfrm>
              <a:off x="0" y="-76200"/>
              <a:ext cx="4816593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 dirty="0"/>
            </a:p>
          </p:txBody>
        </p:sp>
      </p:grpSp>
      <p:grpSp>
        <p:nvGrpSpPr>
          <p:cNvPr id="19" name="Group 2">
            <a:extLst>
              <a:ext uri="{FF2B5EF4-FFF2-40B4-BE49-F238E27FC236}">
                <a16:creationId xmlns:a16="http://schemas.microsoft.com/office/drawing/2014/main" id="{A419B530-CE5A-46E8-9CCD-92682FF5ABA8}"/>
              </a:ext>
            </a:extLst>
          </p:cNvPr>
          <p:cNvGrpSpPr/>
          <p:nvPr/>
        </p:nvGrpSpPr>
        <p:grpSpPr>
          <a:xfrm>
            <a:off x="13792197" y="-3465"/>
            <a:ext cx="4495803" cy="10287000"/>
            <a:chOff x="1089754" y="-88065"/>
            <a:chExt cx="355224" cy="812800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BD607970-F230-4A44-9E43-7C34B009B314}"/>
                </a:ext>
              </a:extLst>
            </p:cNvPr>
            <p:cNvSpPr/>
            <p:nvPr/>
          </p:nvSpPr>
          <p:spPr>
            <a:xfrm>
              <a:off x="1089754" y="-88065"/>
              <a:ext cx="355224" cy="812800"/>
            </a:xfrm>
            <a:custGeom>
              <a:avLst/>
              <a:gdLst/>
              <a:ahLst/>
              <a:cxnLst/>
              <a:rect l="l" t="t" r="r" b="b"/>
              <a:pathLst>
                <a:path w="1444978" h="650240">
                  <a:moveTo>
                    <a:pt x="0" y="0"/>
                  </a:moveTo>
                  <a:lnTo>
                    <a:pt x="1444978" y="0"/>
                  </a:lnTo>
                  <a:lnTo>
                    <a:pt x="1444978" y="650240"/>
                  </a:lnTo>
                  <a:lnTo>
                    <a:pt x="0" y="650240"/>
                  </a:lnTo>
                  <a:close/>
                </a:path>
              </a:pathLst>
            </a:custGeom>
            <a:blipFill>
              <a:blip r:embed="rId4">
                <a:alphaModFix amt="31000"/>
              </a:blip>
              <a:stretch>
                <a:fillRect l="-150849" r="-104759" b="-3610"/>
              </a:stretch>
            </a:blipFill>
          </p:spPr>
        </p:sp>
      </p:grpSp>
      <p:sp>
        <p:nvSpPr>
          <p:cNvPr id="11" name="Nadpis 13">
            <a:extLst>
              <a:ext uri="{FF2B5EF4-FFF2-40B4-BE49-F238E27FC236}">
                <a16:creationId xmlns:a16="http://schemas.microsoft.com/office/drawing/2014/main" id="{4ABBCBAB-3B8B-4726-9EB0-52614935A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50" y="998537"/>
            <a:ext cx="12578850" cy="1143000"/>
          </a:xfrm>
        </p:spPr>
        <p:txBody>
          <a:bodyPr>
            <a:normAutofit/>
          </a:bodyPr>
          <a:lstStyle/>
          <a:p>
            <a:pPr algn="l"/>
            <a:r>
              <a:rPr lang="cs-CZ" sz="6600" b="1" dirty="0" smtClean="0">
                <a:solidFill>
                  <a:srgbClr val="702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Infrastruktura</a:t>
            </a:r>
            <a:endParaRPr lang="cs-CZ" sz="6600" b="1" dirty="0">
              <a:solidFill>
                <a:srgbClr val="702283"/>
              </a:solidFill>
              <a:latin typeface="Verdana Pro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6975" y="5566469"/>
            <a:ext cx="5969307" cy="423566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000" y="5040400"/>
            <a:ext cx="4273770" cy="438173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9601200" y="9822877"/>
            <a:ext cx="39430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https://www.ekocentra.cz/kraj/ustecky/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24" y="5346936"/>
            <a:ext cx="6172200" cy="3471863"/>
          </a:xfrm>
          <a:prstGeom prst="rect">
            <a:avLst/>
          </a:prstGeom>
        </p:spPr>
      </p:pic>
      <p:sp>
        <p:nvSpPr>
          <p:cNvPr id="21" name="Obdélník 20"/>
          <p:cNvSpPr/>
          <p:nvPr/>
        </p:nvSpPr>
        <p:spPr>
          <a:xfrm>
            <a:off x="4343400" y="8818799"/>
            <a:ext cx="27368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dirty="0" smtClean="0"/>
              <a:t>Nezávazná vizualizace Environmentálního centra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420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534924" y="894018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Zástupný symbol pro obsah 14">
            <a:extLst>
              <a:ext uri="{FF2B5EF4-FFF2-40B4-BE49-F238E27FC236}">
                <a16:creationId xmlns:a16="http://schemas.microsoft.com/office/drawing/2014/main" id="{B3462040-831B-429D-98BF-3EE8B42CD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50" y="2691299"/>
            <a:ext cx="12731250" cy="5699125"/>
          </a:xfrm>
        </p:spPr>
        <p:txBody>
          <a:bodyPr/>
          <a:lstStyle/>
          <a:p>
            <a:pPr lvl="1"/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Krajinářská 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koncepce a studie veškerých ploch v kampusu UJEP v rámci adaptace na změnu 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klimatu (A2)</a:t>
            </a:r>
            <a:endParaRPr lang="cs-CZ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Vytvoření Krajinářské koncepce kampusu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UJEP</a:t>
            </a:r>
          </a:p>
          <a:p>
            <a:pPr lvl="2"/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A7E4EF4A-D291-43FF-8619-41A14FD88B05}"/>
              </a:ext>
            </a:extLst>
          </p:cNvPr>
          <p:cNvGrpSpPr/>
          <p:nvPr/>
        </p:nvGrpSpPr>
        <p:grpSpPr>
          <a:xfrm>
            <a:off x="13792196" y="-770966"/>
            <a:ext cx="4495804" cy="11134165"/>
            <a:chOff x="0" y="-76200"/>
            <a:chExt cx="4816593" cy="2243667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A5B47786-7FBC-4823-BCD4-B6BCE7B5E9C3}"/>
                </a:ext>
              </a:extLst>
            </p:cNvPr>
            <p:cNvSpPr/>
            <p:nvPr/>
          </p:nvSpPr>
          <p:spPr>
            <a:xfrm>
              <a:off x="0" y="79159"/>
              <a:ext cx="4816592" cy="2072953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702283">
                <a:alpha val="64706"/>
              </a:srgbClr>
            </a:solidFill>
          </p:spPr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B9468CB6-B4FB-4926-A8AD-F14F1DAB17D5}"/>
                </a:ext>
              </a:extLst>
            </p:cNvPr>
            <p:cNvSpPr txBox="1"/>
            <p:nvPr/>
          </p:nvSpPr>
          <p:spPr>
            <a:xfrm>
              <a:off x="0" y="-76200"/>
              <a:ext cx="4816593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 dirty="0"/>
            </a:p>
          </p:txBody>
        </p:sp>
      </p:grpSp>
      <p:grpSp>
        <p:nvGrpSpPr>
          <p:cNvPr id="19" name="Group 2">
            <a:extLst>
              <a:ext uri="{FF2B5EF4-FFF2-40B4-BE49-F238E27FC236}">
                <a16:creationId xmlns:a16="http://schemas.microsoft.com/office/drawing/2014/main" id="{A419B530-CE5A-46E8-9CCD-92682FF5ABA8}"/>
              </a:ext>
            </a:extLst>
          </p:cNvPr>
          <p:cNvGrpSpPr/>
          <p:nvPr/>
        </p:nvGrpSpPr>
        <p:grpSpPr>
          <a:xfrm>
            <a:off x="13792197" y="-3465"/>
            <a:ext cx="4495803" cy="10287000"/>
            <a:chOff x="1089754" y="-88065"/>
            <a:chExt cx="355224" cy="812800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BD607970-F230-4A44-9E43-7C34B009B314}"/>
                </a:ext>
              </a:extLst>
            </p:cNvPr>
            <p:cNvSpPr/>
            <p:nvPr/>
          </p:nvSpPr>
          <p:spPr>
            <a:xfrm>
              <a:off x="1089754" y="-88065"/>
              <a:ext cx="355224" cy="812800"/>
            </a:xfrm>
            <a:custGeom>
              <a:avLst/>
              <a:gdLst/>
              <a:ahLst/>
              <a:cxnLst/>
              <a:rect l="l" t="t" r="r" b="b"/>
              <a:pathLst>
                <a:path w="1444978" h="650240">
                  <a:moveTo>
                    <a:pt x="0" y="0"/>
                  </a:moveTo>
                  <a:lnTo>
                    <a:pt x="1444978" y="0"/>
                  </a:lnTo>
                  <a:lnTo>
                    <a:pt x="1444978" y="650240"/>
                  </a:lnTo>
                  <a:lnTo>
                    <a:pt x="0" y="650240"/>
                  </a:lnTo>
                  <a:close/>
                </a:path>
              </a:pathLst>
            </a:custGeom>
            <a:blipFill>
              <a:blip r:embed="rId4">
                <a:alphaModFix amt="31000"/>
              </a:blip>
              <a:stretch>
                <a:fillRect l="-150849" r="-104759" b="-3610"/>
              </a:stretch>
            </a:blipFill>
          </p:spPr>
        </p:sp>
      </p:grpSp>
      <p:sp>
        <p:nvSpPr>
          <p:cNvPr id="11" name="Nadpis 13">
            <a:extLst>
              <a:ext uri="{FF2B5EF4-FFF2-40B4-BE49-F238E27FC236}">
                <a16:creationId xmlns:a16="http://schemas.microsoft.com/office/drawing/2014/main" id="{4ABBCBAB-3B8B-4726-9EB0-52614935A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50" y="998537"/>
            <a:ext cx="13874250" cy="1143000"/>
          </a:xfrm>
        </p:spPr>
        <p:txBody>
          <a:bodyPr>
            <a:normAutofit/>
          </a:bodyPr>
          <a:lstStyle/>
          <a:p>
            <a:pPr algn="l"/>
            <a:r>
              <a:rPr lang="cs-CZ" sz="6600" b="1" dirty="0" smtClean="0">
                <a:solidFill>
                  <a:srgbClr val="702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Adaptace na změnu klimatu</a:t>
            </a:r>
            <a:endParaRPr lang="cs-CZ" sz="6600" b="1" dirty="0">
              <a:solidFill>
                <a:srgbClr val="702283"/>
              </a:solidFill>
              <a:latin typeface="Verdana Pro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4457700"/>
            <a:ext cx="8280336" cy="5037874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5943600" y="9444107"/>
            <a:ext cx="5974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dirty="0" smtClean="0"/>
              <a:t>Mapa řešeného území z podkladu pro veřejnou zakázku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313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534924" y="894018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Zástupný symbol pro obsah 14">
            <a:extLst>
              <a:ext uri="{FF2B5EF4-FFF2-40B4-BE49-F238E27FC236}">
                <a16:creationId xmlns:a16="http://schemas.microsoft.com/office/drawing/2014/main" id="{B3462040-831B-429D-98BF-3EE8B42CD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50" y="2691299"/>
            <a:ext cx="12731250" cy="6795601"/>
          </a:xfrm>
        </p:spPr>
        <p:txBody>
          <a:bodyPr>
            <a:normAutofit/>
          </a:bodyPr>
          <a:lstStyle/>
          <a:p>
            <a:pPr lvl="1"/>
            <a:r>
              <a:rPr lang="cs-CZ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Living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b="1" dirty="0" err="1">
                <a:latin typeface="Verdana" panose="020B0604030504040204" pitchFamily="34" charset="0"/>
                <a:ea typeface="Verdana" panose="020B0604030504040204" pitchFamily="34" charset="0"/>
              </a:rPr>
              <a:t>lab</a:t>
            </a:r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 pro udržitelnou 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mobilitu</a:t>
            </a:r>
          </a:p>
          <a:p>
            <a:pPr lvl="2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Plán mobility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UJEP</a:t>
            </a:r>
          </a:p>
          <a:p>
            <a:pPr lvl="2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Pilotní provoz sdílení vozidla v rámci UJEP (Car </a:t>
            </a:r>
            <a:r>
              <a:rPr lang="cs-CZ" dirty="0" err="1">
                <a:latin typeface="Verdana" panose="020B0604030504040204" pitchFamily="34" charset="0"/>
                <a:ea typeface="Verdana" panose="020B0604030504040204" pitchFamily="34" charset="0"/>
              </a:rPr>
              <a:t>sharing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lvl="2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Aplikace pro sdílení cest vozidlem spolujízda na výuku a z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ní</a:t>
            </a:r>
          </a:p>
          <a:p>
            <a:pPr lvl="2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Vybudování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cykloboxů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Nástroje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behaviorální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změny</a:t>
            </a:r>
          </a:p>
          <a:p>
            <a:pPr lvl="2"/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/>
            <a:r>
              <a:rPr lang="pl-PL" b="1" dirty="0">
                <a:latin typeface="Verdana" panose="020B0604030504040204" pitchFamily="34" charset="0"/>
                <a:ea typeface="Verdana" panose="020B0604030504040204" pitchFamily="34" charset="0"/>
              </a:rPr>
              <a:t>Infrastruktura pro bezpečný pohyb na kole / koloběžce po kampusu a ke kolejím</a:t>
            </a:r>
          </a:p>
          <a:p>
            <a:pPr lvl="2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Aktualizace dopravního generelu UJEP</a:t>
            </a:r>
          </a:p>
          <a:p>
            <a:pPr lvl="2"/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Realizace pilotních opatření aktualizovaného generelu zlepšující dopravní dostupnost UJEP</a:t>
            </a:r>
          </a:p>
          <a:p>
            <a:pPr lvl="2"/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A7E4EF4A-D291-43FF-8619-41A14FD88B05}"/>
              </a:ext>
            </a:extLst>
          </p:cNvPr>
          <p:cNvGrpSpPr/>
          <p:nvPr/>
        </p:nvGrpSpPr>
        <p:grpSpPr>
          <a:xfrm>
            <a:off x="13792196" y="-770966"/>
            <a:ext cx="4495804" cy="11134165"/>
            <a:chOff x="0" y="-76200"/>
            <a:chExt cx="4816593" cy="2243667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A5B47786-7FBC-4823-BCD4-B6BCE7B5E9C3}"/>
                </a:ext>
              </a:extLst>
            </p:cNvPr>
            <p:cNvSpPr/>
            <p:nvPr/>
          </p:nvSpPr>
          <p:spPr>
            <a:xfrm>
              <a:off x="0" y="79159"/>
              <a:ext cx="4816592" cy="2072953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702283">
                <a:alpha val="64706"/>
              </a:srgbClr>
            </a:solidFill>
          </p:spPr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B9468CB6-B4FB-4926-A8AD-F14F1DAB17D5}"/>
                </a:ext>
              </a:extLst>
            </p:cNvPr>
            <p:cNvSpPr txBox="1"/>
            <p:nvPr/>
          </p:nvSpPr>
          <p:spPr>
            <a:xfrm>
              <a:off x="0" y="-76200"/>
              <a:ext cx="4816593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 dirty="0"/>
            </a:p>
          </p:txBody>
        </p:sp>
      </p:grpSp>
      <p:grpSp>
        <p:nvGrpSpPr>
          <p:cNvPr id="19" name="Group 2">
            <a:extLst>
              <a:ext uri="{FF2B5EF4-FFF2-40B4-BE49-F238E27FC236}">
                <a16:creationId xmlns:a16="http://schemas.microsoft.com/office/drawing/2014/main" id="{A419B530-CE5A-46E8-9CCD-92682FF5ABA8}"/>
              </a:ext>
            </a:extLst>
          </p:cNvPr>
          <p:cNvGrpSpPr/>
          <p:nvPr/>
        </p:nvGrpSpPr>
        <p:grpSpPr>
          <a:xfrm>
            <a:off x="13792197" y="-3465"/>
            <a:ext cx="4495803" cy="10287000"/>
            <a:chOff x="1089754" y="-88065"/>
            <a:chExt cx="355224" cy="812800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BD607970-F230-4A44-9E43-7C34B009B314}"/>
                </a:ext>
              </a:extLst>
            </p:cNvPr>
            <p:cNvSpPr/>
            <p:nvPr/>
          </p:nvSpPr>
          <p:spPr>
            <a:xfrm>
              <a:off x="1089754" y="-88065"/>
              <a:ext cx="355224" cy="812800"/>
            </a:xfrm>
            <a:custGeom>
              <a:avLst/>
              <a:gdLst/>
              <a:ahLst/>
              <a:cxnLst/>
              <a:rect l="l" t="t" r="r" b="b"/>
              <a:pathLst>
                <a:path w="1444978" h="650240">
                  <a:moveTo>
                    <a:pt x="0" y="0"/>
                  </a:moveTo>
                  <a:lnTo>
                    <a:pt x="1444978" y="0"/>
                  </a:lnTo>
                  <a:lnTo>
                    <a:pt x="1444978" y="650240"/>
                  </a:lnTo>
                  <a:lnTo>
                    <a:pt x="0" y="650240"/>
                  </a:lnTo>
                  <a:close/>
                </a:path>
              </a:pathLst>
            </a:custGeom>
            <a:blipFill>
              <a:blip r:embed="rId4">
                <a:alphaModFix amt="31000"/>
              </a:blip>
              <a:stretch>
                <a:fillRect l="-150849" r="-104759" b="-3610"/>
              </a:stretch>
            </a:blipFill>
          </p:spPr>
        </p:sp>
      </p:grpSp>
      <p:sp>
        <p:nvSpPr>
          <p:cNvPr id="11" name="Nadpis 13">
            <a:extLst>
              <a:ext uri="{FF2B5EF4-FFF2-40B4-BE49-F238E27FC236}">
                <a16:creationId xmlns:a16="http://schemas.microsoft.com/office/drawing/2014/main" id="{4ABBCBAB-3B8B-4726-9EB0-52614935A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50" y="998537"/>
            <a:ext cx="12578850" cy="1143000"/>
          </a:xfrm>
        </p:spPr>
        <p:txBody>
          <a:bodyPr>
            <a:normAutofit/>
          </a:bodyPr>
          <a:lstStyle/>
          <a:p>
            <a:pPr algn="l"/>
            <a:r>
              <a:rPr lang="cs-CZ" sz="6600" b="1" dirty="0" smtClean="0">
                <a:solidFill>
                  <a:srgbClr val="702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Udržitelná mobilita</a:t>
            </a:r>
            <a:endParaRPr lang="cs-CZ" sz="6600" b="1" dirty="0">
              <a:solidFill>
                <a:srgbClr val="702283"/>
              </a:solidFill>
              <a:latin typeface="Verdana Pro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1181100"/>
            <a:ext cx="6231902" cy="4154601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4036984" y="1202331"/>
            <a:ext cx="400622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/>
              <a:t>Autor/</a:t>
            </a:r>
            <a:r>
              <a:rPr lang="cs-CZ" sz="800" dirty="0" err="1"/>
              <a:t>ka</a:t>
            </a:r>
            <a:r>
              <a:rPr lang="cs-CZ" sz="800" dirty="0"/>
              <a:t> fotografie: </a:t>
            </a:r>
            <a:r>
              <a:rPr lang="cs-CZ" sz="800" dirty="0" err="1"/>
              <a:t>Nubia</a:t>
            </a:r>
            <a:r>
              <a:rPr lang="cs-CZ" sz="800" dirty="0"/>
              <a:t> Navarro (</a:t>
            </a:r>
            <a:r>
              <a:rPr lang="cs-CZ" sz="800" dirty="0" err="1"/>
              <a:t>nubikini</a:t>
            </a:r>
            <a:r>
              <a:rPr lang="cs-CZ" sz="800" dirty="0"/>
              <a:t>): https://www.pexels.com/cs-cz/foto/386024/</a:t>
            </a:r>
          </a:p>
        </p:txBody>
      </p:sp>
    </p:spTree>
    <p:extLst>
      <p:ext uri="{BB962C8B-B14F-4D97-AF65-F5344CB8AC3E}">
        <p14:creationId xmlns:p14="http://schemas.microsoft.com/office/powerpoint/2010/main" val="91426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534924" y="894018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4ABBCBAB-3B8B-4726-9EB0-52614935A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50" y="998537"/>
            <a:ext cx="12578850" cy="1143000"/>
          </a:xfrm>
        </p:spPr>
        <p:txBody>
          <a:bodyPr>
            <a:normAutofit/>
          </a:bodyPr>
          <a:lstStyle/>
          <a:p>
            <a:pPr algn="l"/>
            <a:r>
              <a:rPr lang="cs-CZ" sz="6600" b="1" dirty="0" smtClean="0">
                <a:solidFill>
                  <a:srgbClr val="702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Sítě spolupráce</a:t>
            </a:r>
            <a:endParaRPr lang="cs-CZ" sz="6600" b="1" dirty="0">
              <a:solidFill>
                <a:srgbClr val="70228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A7E4EF4A-D291-43FF-8619-41A14FD88B05}"/>
              </a:ext>
            </a:extLst>
          </p:cNvPr>
          <p:cNvGrpSpPr/>
          <p:nvPr/>
        </p:nvGrpSpPr>
        <p:grpSpPr>
          <a:xfrm>
            <a:off x="13792196" y="-770966"/>
            <a:ext cx="4495804" cy="11134165"/>
            <a:chOff x="0" y="-76200"/>
            <a:chExt cx="4816593" cy="2243667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A5B47786-7FBC-4823-BCD4-B6BCE7B5E9C3}"/>
                </a:ext>
              </a:extLst>
            </p:cNvPr>
            <p:cNvSpPr/>
            <p:nvPr/>
          </p:nvSpPr>
          <p:spPr>
            <a:xfrm>
              <a:off x="0" y="79159"/>
              <a:ext cx="4816592" cy="2072953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702283">
                <a:alpha val="64706"/>
              </a:srgbClr>
            </a:solidFill>
          </p:spPr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B9468CB6-B4FB-4926-A8AD-F14F1DAB17D5}"/>
                </a:ext>
              </a:extLst>
            </p:cNvPr>
            <p:cNvSpPr txBox="1"/>
            <p:nvPr/>
          </p:nvSpPr>
          <p:spPr>
            <a:xfrm>
              <a:off x="0" y="-76200"/>
              <a:ext cx="4816593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 dirty="0"/>
            </a:p>
          </p:txBody>
        </p:sp>
      </p:grpSp>
      <p:grpSp>
        <p:nvGrpSpPr>
          <p:cNvPr id="19" name="Group 2">
            <a:extLst>
              <a:ext uri="{FF2B5EF4-FFF2-40B4-BE49-F238E27FC236}">
                <a16:creationId xmlns:a16="http://schemas.microsoft.com/office/drawing/2014/main" id="{A419B530-CE5A-46E8-9CCD-92682FF5ABA8}"/>
              </a:ext>
            </a:extLst>
          </p:cNvPr>
          <p:cNvGrpSpPr/>
          <p:nvPr/>
        </p:nvGrpSpPr>
        <p:grpSpPr>
          <a:xfrm>
            <a:off x="13792197" y="-3465"/>
            <a:ext cx="4495803" cy="10287000"/>
            <a:chOff x="1089754" y="-88065"/>
            <a:chExt cx="355224" cy="812800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BD607970-F230-4A44-9E43-7C34B009B314}"/>
                </a:ext>
              </a:extLst>
            </p:cNvPr>
            <p:cNvSpPr/>
            <p:nvPr/>
          </p:nvSpPr>
          <p:spPr>
            <a:xfrm>
              <a:off x="1089754" y="-88065"/>
              <a:ext cx="355224" cy="812800"/>
            </a:xfrm>
            <a:custGeom>
              <a:avLst/>
              <a:gdLst/>
              <a:ahLst/>
              <a:cxnLst/>
              <a:rect l="l" t="t" r="r" b="b"/>
              <a:pathLst>
                <a:path w="1444978" h="650240">
                  <a:moveTo>
                    <a:pt x="0" y="0"/>
                  </a:moveTo>
                  <a:lnTo>
                    <a:pt x="1444978" y="0"/>
                  </a:lnTo>
                  <a:lnTo>
                    <a:pt x="1444978" y="650240"/>
                  </a:lnTo>
                  <a:lnTo>
                    <a:pt x="0" y="650240"/>
                  </a:lnTo>
                  <a:close/>
                </a:path>
              </a:pathLst>
            </a:custGeom>
            <a:blipFill>
              <a:blip r:embed="rId4">
                <a:alphaModFix amt="31000"/>
              </a:blip>
              <a:stretch>
                <a:fillRect l="-150849" r="-104759" b="-3610"/>
              </a:stretch>
            </a:blipFill>
          </p:spPr>
        </p:sp>
      </p:grpSp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460" y="2888715"/>
            <a:ext cx="3692896" cy="97984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703" y="2877903"/>
            <a:ext cx="3277917" cy="102271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3703" y="4679645"/>
            <a:ext cx="9539556" cy="399913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029200" y="4074393"/>
            <a:ext cx="6661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https://sustain.muni.cz/o-nas/kdo-jsme-a-co-delame/projekt-unilead</a:t>
            </a:r>
          </a:p>
        </p:txBody>
      </p:sp>
      <p:sp>
        <p:nvSpPr>
          <p:cNvPr id="4" name="Obdélník 3"/>
          <p:cNvSpPr/>
          <p:nvPr/>
        </p:nvSpPr>
        <p:spPr>
          <a:xfrm>
            <a:off x="3874322" y="8115300"/>
            <a:ext cx="7825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https://www.spolecenskaodpovednost.cz/nasi-clenove/?sektor=vzdelavaci-sektor</a:t>
            </a:r>
          </a:p>
        </p:txBody>
      </p:sp>
    </p:spTree>
    <p:extLst>
      <p:ext uri="{BB962C8B-B14F-4D97-AF65-F5344CB8AC3E}">
        <p14:creationId xmlns:p14="http://schemas.microsoft.com/office/powerpoint/2010/main" val="71155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534924" y="894018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4ABBCBAB-3B8B-4726-9EB0-52614935A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50" y="998537"/>
            <a:ext cx="12578850" cy="1143000"/>
          </a:xfrm>
        </p:spPr>
        <p:txBody>
          <a:bodyPr>
            <a:normAutofit/>
          </a:bodyPr>
          <a:lstStyle/>
          <a:p>
            <a:pPr algn="l"/>
            <a:r>
              <a:rPr lang="cs-CZ" sz="6600" b="1" dirty="0" smtClean="0">
                <a:solidFill>
                  <a:srgbClr val="702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Žebříčky udržitelnosti</a:t>
            </a:r>
            <a:endParaRPr lang="cs-CZ" sz="6600" b="1" dirty="0">
              <a:solidFill>
                <a:srgbClr val="70228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A7E4EF4A-D291-43FF-8619-41A14FD88B05}"/>
              </a:ext>
            </a:extLst>
          </p:cNvPr>
          <p:cNvGrpSpPr/>
          <p:nvPr/>
        </p:nvGrpSpPr>
        <p:grpSpPr>
          <a:xfrm>
            <a:off x="13792196" y="-770966"/>
            <a:ext cx="4495804" cy="11134165"/>
            <a:chOff x="0" y="-76200"/>
            <a:chExt cx="4816593" cy="2243667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A5B47786-7FBC-4823-BCD4-B6BCE7B5E9C3}"/>
                </a:ext>
              </a:extLst>
            </p:cNvPr>
            <p:cNvSpPr/>
            <p:nvPr/>
          </p:nvSpPr>
          <p:spPr>
            <a:xfrm>
              <a:off x="0" y="79159"/>
              <a:ext cx="4816592" cy="2072953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702283">
                <a:alpha val="64706"/>
              </a:srgbClr>
            </a:solidFill>
          </p:spPr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B9468CB6-B4FB-4926-A8AD-F14F1DAB17D5}"/>
                </a:ext>
              </a:extLst>
            </p:cNvPr>
            <p:cNvSpPr txBox="1"/>
            <p:nvPr/>
          </p:nvSpPr>
          <p:spPr>
            <a:xfrm>
              <a:off x="0" y="-76200"/>
              <a:ext cx="4816593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 dirty="0"/>
            </a:p>
          </p:txBody>
        </p:sp>
      </p:grpSp>
      <p:grpSp>
        <p:nvGrpSpPr>
          <p:cNvPr id="19" name="Group 2">
            <a:extLst>
              <a:ext uri="{FF2B5EF4-FFF2-40B4-BE49-F238E27FC236}">
                <a16:creationId xmlns:a16="http://schemas.microsoft.com/office/drawing/2014/main" id="{A419B530-CE5A-46E8-9CCD-92682FF5ABA8}"/>
              </a:ext>
            </a:extLst>
          </p:cNvPr>
          <p:cNvGrpSpPr/>
          <p:nvPr/>
        </p:nvGrpSpPr>
        <p:grpSpPr>
          <a:xfrm>
            <a:off x="13792197" y="-3465"/>
            <a:ext cx="4495803" cy="10287000"/>
            <a:chOff x="1089754" y="-88065"/>
            <a:chExt cx="355224" cy="812800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BD607970-F230-4A44-9E43-7C34B009B314}"/>
                </a:ext>
              </a:extLst>
            </p:cNvPr>
            <p:cNvSpPr/>
            <p:nvPr/>
          </p:nvSpPr>
          <p:spPr>
            <a:xfrm>
              <a:off x="1089754" y="-88065"/>
              <a:ext cx="355224" cy="812800"/>
            </a:xfrm>
            <a:custGeom>
              <a:avLst/>
              <a:gdLst/>
              <a:ahLst/>
              <a:cxnLst/>
              <a:rect l="l" t="t" r="r" b="b"/>
              <a:pathLst>
                <a:path w="1444978" h="650240">
                  <a:moveTo>
                    <a:pt x="0" y="0"/>
                  </a:moveTo>
                  <a:lnTo>
                    <a:pt x="1444978" y="0"/>
                  </a:lnTo>
                  <a:lnTo>
                    <a:pt x="1444978" y="650240"/>
                  </a:lnTo>
                  <a:lnTo>
                    <a:pt x="0" y="650240"/>
                  </a:lnTo>
                  <a:close/>
                </a:path>
              </a:pathLst>
            </a:custGeom>
            <a:blipFill>
              <a:blip r:embed="rId4">
                <a:alphaModFix amt="31000"/>
              </a:blip>
              <a:stretch>
                <a:fillRect l="-150849" r="-104759" b="-3610"/>
              </a:stretch>
            </a:blipFill>
          </p:spPr>
        </p:sp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400300"/>
            <a:ext cx="2103825" cy="92710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2400300"/>
            <a:ext cx="5990552" cy="92710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7"/>
          <a:srcRect b="10927"/>
          <a:stretch/>
        </p:blipFill>
        <p:spPr>
          <a:xfrm>
            <a:off x="2995533" y="3321789"/>
            <a:ext cx="5999296" cy="685091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552056" y="9897339"/>
            <a:ext cx="5476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https://www.timeshighereducation.com/impactrankings</a:t>
            </a:r>
          </a:p>
        </p:txBody>
      </p:sp>
      <p:sp>
        <p:nvSpPr>
          <p:cNvPr id="15" name="Zástupný symbol pro obsah 14">
            <a:extLst>
              <a:ext uri="{FF2B5EF4-FFF2-40B4-BE49-F238E27FC236}">
                <a16:creationId xmlns:a16="http://schemas.microsoft.com/office/drawing/2014/main" id="{B3462040-831B-429D-98BF-3EE8B42CD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526" y="2691299"/>
            <a:ext cx="4114273" cy="6795601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Plánujeme mj. vydávat pravidelné zprávy o udržitelnosti UJEP – v návaznosti na </a:t>
            </a:r>
            <a:r>
              <a:rPr lang="cs-CZ" sz="3200" b="1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SDGs</a:t>
            </a:r>
            <a:endParaRPr lang="cs-CZ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10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534924" y="894018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Zástupný symbol pro obsah 14">
            <a:extLst>
              <a:ext uri="{FF2B5EF4-FFF2-40B4-BE49-F238E27FC236}">
                <a16:creationId xmlns:a16="http://schemas.microsoft.com/office/drawing/2014/main" id="{B3462040-831B-429D-98BF-3EE8B42CD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50" y="2691299"/>
            <a:ext cx="12731250" cy="6795601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Dílčí aktivity a projekty podporující udržitelnost již</a:t>
            </a:r>
            <a:r>
              <a:rPr lang="cs-CZ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 na UJEP (v kraji) </a:t>
            </a:r>
            <a:r>
              <a:rPr lang="cs-CZ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běží</a:t>
            </a:r>
            <a:r>
              <a:rPr lang="cs-CZ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 (zapojení do ETUR, vzdělávací a výzkumné projekty)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Projekt RUR je unikátní příležitostí </a:t>
            </a:r>
            <a:r>
              <a:rPr lang="cs-CZ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na těchto aktivitách a nadšení lidí stavět, systematizovat a dále je posouvat udržitelným směrem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Skrze management ESG, novou infrastrukturu a posílení komunity </a:t>
            </a:r>
            <a:r>
              <a:rPr lang="cs-CZ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věříme v </a:t>
            </a:r>
            <a:r>
              <a:rPr lang="cs-CZ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transformativní procesy směrem k udržitelném rozvoji</a:t>
            </a:r>
            <a:r>
              <a:rPr lang="cs-CZ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 nejen na UJEP, ale také na dalších institucích v našem regionu</a:t>
            </a:r>
            <a:endParaRPr lang="cs-CZ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A7E4EF4A-D291-43FF-8619-41A14FD88B05}"/>
              </a:ext>
            </a:extLst>
          </p:cNvPr>
          <p:cNvGrpSpPr/>
          <p:nvPr/>
        </p:nvGrpSpPr>
        <p:grpSpPr>
          <a:xfrm>
            <a:off x="13792196" y="-770966"/>
            <a:ext cx="4495804" cy="11134165"/>
            <a:chOff x="0" y="-76200"/>
            <a:chExt cx="4816593" cy="2243667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A5B47786-7FBC-4823-BCD4-B6BCE7B5E9C3}"/>
                </a:ext>
              </a:extLst>
            </p:cNvPr>
            <p:cNvSpPr/>
            <p:nvPr/>
          </p:nvSpPr>
          <p:spPr>
            <a:xfrm>
              <a:off x="0" y="79159"/>
              <a:ext cx="4816592" cy="2072953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702283">
                <a:alpha val="64706"/>
              </a:srgbClr>
            </a:solidFill>
          </p:spPr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B9468CB6-B4FB-4926-A8AD-F14F1DAB17D5}"/>
                </a:ext>
              </a:extLst>
            </p:cNvPr>
            <p:cNvSpPr txBox="1"/>
            <p:nvPr/>
          </p:nvSpPr>
          <p:spPr>
            <a:xfrm>
              <a:off x="0" y="-76200"/>
              <a:ext cx="4816593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 dirty="0"/>
            </a:p>
          </p:txBody>
        </p:sp>
      </p:grpSp>
      <p:grpSp>
        <p:nvGrpSpPr>
          <p:cNvPr id="19" name="Group 2">
            <a:extLst>
              <a:ext uri="{FF2B5EF4-FFF2-40B4-BE49-F238E27FC236}">
                <a16:creationId xmlns:a16="http://schemas.microsoft.com/office/drawing/2014/main" id="{A419B530-CE5A-46E8-9CCD-92682FF5ABA8}"/>
              </a:ext>
            </a:extLst>
          </p:cNvPr>
          <p:cNvGrpSpPr/>
          <p:nvPr/>
        </p:nvGrpSpPr>
        <p:grpSpPr>
          <a:xfrm>
            <a:off x="13792197" y="-3465"/>
            <a:ext cx="4495803" cy="10287000"/>
            <a:chOff x="1089754" y="-88065"/>
            <a:chExt cx="355224" cy="812800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BD607970-F230-4A44-9E43-7C34B009B314}"/>
                </a:ext>
              </a:extLst>
            </p:cNvPr>
            <p:cNvSpPr/>
            <p:nvPr/>
          </p:nvSpPr>
          <p:spPr>
            <a:xfrm>
              <a:off x="1089754" y="-88065"/>
              <a:ext cx="355224" cy="812800"/>
            </a:xfrm>
            <a:custGeom>
              <a:avLst/>
              <a:gdLst/>
              <a:ahLst/>
              <a:cxnLst/>
              <a:rect l="l" t="t" r="r" b="b"/>
              <a:pathLst>
                <a:path w="1444978" h="650240">
                  <a:moveTo>
                    <a:pt x="0" y="0"/>
                  </a:moveTo>
                  <a:lnTo>
                    <a:pt x="1444978" y="0"/>
                  </a:lnTo>
                  <a:lnTo>
                    <a:pt x="1444978" y="650240"/>
                  </a:lnTo>
                  <a:lnTo>
                    <a:pt x="0" y="650240"/>
                  </a:lnTo>
                  <a:close/>
                </a:path>
              </a:pathLst>
            </a:custGeom>
            <a:blipFill>
              <a:blip r:embed="rId4">
                <a:alphaModFix amt="31000"/>
              </a:blip>
              <a:stretch>
                <a:fillRect l="-150849" r="-104759" b="-3610"/>
              </a:stretch>
            </a:blipFill>
          </p:spPr>
        </p:sp>
      </p:grpSp>
      <p:sp>
        <p:nvSpPr>
          <p:cNvPr id="11" name="Nadpis 13">
            <a:extLst>
              <a:ext uri="{FF2B5EF4-FFF2-40B4-BE49-F238E27FC236}">
                <a16:creationId xmlns:a16="http://schemas.microsoft.com/office/drawing/2014/main" id="{4ABBCBAB-3B8B-4726-9EB0-52614935A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50" y="998537"/>
            <a:ext cx="12578850" cy="1143000"/>
          </a:xfrm>
        </p:spPr>
        <p:txBody>
          <a:bodyPr>
            <a:normAutofit/>
          </a:bodyPr>
          <a:lstStyle/>
          <a:p>
            <a:pPr algn="l"/>
            <a:r>
              <a:rPr lang="cs-CZ" sz="6600" b="1" dirty="0" smtClean="0">
                <a:solidFill>
                  <a:srgbClr val="702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Závěr</a:t>
            </a:r>
            <a:endParaRPr lang="cs-CZ" sz="6600" b="1" dirty="0">
              <a:solidFill>
                <a:srgbClr val="702283"/>
              </a:solidFill>
              <a:latin typeface="Verdana Pro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39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18288000" cy="8229600"/>
            <a:chOff x="0" y="0"/>
            <a:chExt cx="1444978" cy="6502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650240"/>
            </a:xfrm>
            <a:custGeom>
              <a:avLst/>
              <a:gdLst/>
              <a:ahLst/>
              <a:cxnLst/>
              <a:rect l="l" t="t" r="r" b="b"/>
              <a:pathLst>
                <a:path w="1444978" h="650240">
                  <a:moveTo>
                    <a:pt x="0" y="0"/>
                  </a:moveTo>
                  <a:lnTo>
                    <a:pt x="1444978" y="0"/>
                  </a:lnTo>
                  <a:lnTo>
                    <a:pt x="1444978" y="650240"/>
                  </a:lnTo>
                  <a:lnTo>
                    <a:pt x="0" y="650240"/>
                  </a:lnTo>
                  <a:close/>
                </a:path>
              </a:pathLst>
            </a:custGeom>
            <a:blipFill>
              <a:blip r:embed="rId2">
                <a:alphaModFix amt="31000"/>
              </a:blip>
              <a:stretch>
                <a:fillRect t="-24074" b="-24074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0" y="1028700"/>
            <a:ext cx="18288000" cy="8229600"/>
            <a:chOff x="0" y="0"/>
            <a:chExt cx="4816593" cy="21674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16592" cy="2167467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702283">
                <a:alpha val="64706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4816593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 dirty="0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4498596" y="1452794"/>
            <a:ext cx="9290804" cy="125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cs-CZ" sz="2800" dirty="0" smtClean="0">
                <a:solidFill>
                  <a:srgbClr val="FFFFFF"/>
                </a:solidFill>
                <a:latin typeface="Verdana Pro Bold"/>
              </a:rPr>
              <a:t>Konference RUR, 26. 11. 2025</a:t>
            </a:r>
            <a:endParaRPr lang="en-US" sz="2800" dirty="0">
              <a:solidFill>
                <a:srgbClr val="FFFFFF"/>
              </a:solidFill>
              <a:latin typeface="Verdana Pro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4498598" y="7353300"/>
            <a:ext cx="9290804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cs-CZ" sz="5000" dirty="0" smtClean="0">
                <a:solidFill>
                  <a:srgbClr val="FFFFFF"/>
                </a:solidFill>
                <a:latin typeface="Verdana Pro Bold"/>
              </a:rPr>
              <a:t>Dana Kapitulčinová, Ph.D.</a:t>
            </a:r>
          </a:p>
          <a:p>
            <a:pPr algn="ctr">
              <a:lnSpc>
                <a:spcPts val="7000"/>
              </a:lnSpc>
            </a:pPr>
            <a:r>
              <a:rPr lang="cs-CZ" sz="3600" dirty="0" smtClean="0">
                <a:solidFill>
                  <a:srgbClr val="FFFFFF"/>
                </a:solidFill>
                <a:latin typeface="Verdana Pro Bold"/>
              </a:rPr>
              <a:t>dana.kapitulcinova@ujep.cz </a:t>
            </a:r>
            <a:endParaRPr lang="en-US" sz="3600" dirty="0">
              <a:solidFill>
                <a:srgbClr val="FFFFFF"/>
              </a:solidFill>
              <a:latin typeface="Verdana Pro Bold"/>
            </a:endParaRPr>
          </a:p>
        </p:txBody>
      </p:sp>
      <p:grpSp>
        <p:nvGrpSpPr>
          <p:cNvPr id="34" name="Group 14">
            <a:extLst>
              <a:ext uri="{FF2B5EF4-FFF2-40B4-BE49-F238E27FC236}">
                <a16:creationId xmlns:a16="http://schemas.microsoft.com/office/drawing/2014/main" id="{A4AD4967-7FCE-4AA4-85B9-31F443F9C7BD}"/>
              </a:ext>
            </a:extLst>
          </p:cNvPr>
          <p:cNvGrpSpPr/>
          <p:nvPr/>
        </p:nvGrpSpPr>
        <p:grpSpPr>
          <a:xfrm>
            <a:off x="465920" y="98014"/>
            <a:ext cx="9457209" cy="930686"/>
            <a:chOff x="0" y="0"/>
            <a:chExt cx="12609612" cy="1240915"/>
          </a:xfrm>
        </p:grpSpPr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74EAE83F-B17E-401E-A6B3-3EA096AC46C1}"/>
                </a:ext>
              </a:extLst>
            </p:cNvPr>
            <p:cNvSpPr/>
            <p:nvPr/>
          </p:nvSpPr>
          <p:spPr>
            <a:xfrm>
              <a:off x="0" y="0"/>
              <a:ext cx="4788097" cy="1240915"/>
            </a:xfrm>
            <a:custGeom>
              <a:avLst/>
              <a:gdLst/>
              <a:ahLst/>
              <a:cxnLst/>
              <a:rect l="l" t="t" r="r" b="b"/>
              <a:pathLst>
                <a:path w="4788097" h="1240915">
                  <a:moveTo>
                    <a:pt x="0" y="0"/>
                  </a:moveTo>
                  <a:lnTo>
                    <a:pt x="4788097" y="0"/>
                  </a:lnTo>
                  <a:lnTo>
                    <a:pt x="4788097" y="1240915"/>
                  </a:lnTo>
                  <a:lnTo>
                    <a:pt x="0" y="1240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grpSp>
          <p:nvGrpSpPr>
            <p:cNvPr id="36" name="Group 16">
              <a:extLst>
                <a:ext uri="{FF2B5EF4-FFF2-40B4-BE49-F238E27FC236}">
                  <a16:creationId xmlns:a16="http://schemas.microsoft.com/office/drawing/2014/main" id="{AC46A3A0-F48D-4776-B45C-404AA0C50CE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70225" y="289831"/>
              <a:ext cx="3585020" cy="244210"/>
              <a:chOff x="0" y="0"/>
              <a:chExt cx="2796972" cy="190525"/>
            </a:xfrm>
          </p:grpSpPr>
          <p:sp>
            <p:nvSpPr>
              <p:cNvPr id="39" name="Freeform 17">
                <a:extLst>
                  <a:ext uri="{FF2B5EF4-FFF2-40B4-BE49-F238E27FC236}">
                    <a16:creationId xmlns:a16="http://schemas.microsoft.com/office/drawing/2014/main" id="{DAD326FA-D6FF-4F13-93D7-D750A1FD2A1A}"/>
                  </a:ext>
                </a:extLst>
              </p:cNvPr>
              <p:cNvSpPr/>
              <p:nvPr/>
            </p:nvSpPr>
            <p:spPr>
              <a:xfrm>
                <a:off x="1863217" y="63500"/>
                <a:ext cx="870331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870331" h="63500">
                    <a:moveTo>
                      <a:pt x="0" y="63500"/>
                    </a:moveTo>
                    <a:lnTo>
                      <a:pt x="870331" y="63500"/>
                    </a:lnTo>
                    <a:lnTo>
                      <a:pt x="8703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67A26"/>
              </a:solidFill>
            </p:spPr>
          </p:sp>
          <p:sp>
            <p:nvSpPr>
              <p:cNvPr id="40" name="Freeform 18">
                <a:extLst>
                  <a:ext uri="{FF2B5EF4-FFF2-40B4-BE49-F238E27FC236}">
                    <a16:creationId xmlns:a16="http://schemas.microsoft.com/office/drawing/2014/main" id="{445D60D0-D3D2-457F-AE6C-A2C0043C8F25}"/>
                  </a:ext>
                </a:extLst>
              </p:cNvPr>
              <p:cNvSpPr/>
              <p:nvPr/>
            </p:nvSpPr>
            <p:spPr>
              <a:xfrm>
                <a:off x="63500" y="63500"/>
                <a:ext cx="870331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870331" h="63500">
                    <a:moveTo>
                      <a:pt x="0" y="63500"/>
                    </a:moveTo>
                    <a:lnTo>
                      <a:pt x="870331" y="63500"/>
                    </a:lnTo>
                    <a:lnTo>
                      <a:pt x="8703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E5B7"/>
              </a:solidFill>
            </p:spPr>
          </p:sp>
          <p:sp>
            <p:nvSpPr>
              <p:cNvPr id="41" name="Freeform 19">
                <a:extLst>
                  <a:ext uri="{FF2B5EF4-FFF2-40B4-BE49-F238E27FC236}">
                    <a16:creationId xmlns:a16="http://schemas.microsoft.com/office/drawing/2014/main" id="{BD16B2C1-4477-4BFB-B3D7-D2206E682164}"/>
                  </a:ext>
                </a:extLst>
              </p:cNvPr>
              <p:cNvSpPr/>
              <p:nvPr/>
            </p:nvSpPr>
            <p:spPr>
              <a:xfrm>
                <a:off x="963422" y="63500"/>
                <a:ext cx="870204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870204" h="63500">
                    <a:moveTo>
                      <a:pt x="0" y="63500"/>
                    </a:moveTo>
                    <a:lnTo>
                      <a:pt x="870204" y="63500"/>
                    </a:lnTo>
                    <a:lnTo>
                      <a:pt x="87020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AC142"/>
              </a:solidFill>
            </p:spPr>
          </p:sp>
        </p:grpSp>
        <p:sp>
          <p:nvSpPr>
            <p:cNvPr id="37" name="Freeform 20">
              <a:extLst>
                <a:ext uri="{FF2B5EF4-FFF2-40B4-BE49-F238E27FC236}">
                  <a16:creationId xmlns:a16="http://schemas.microsoft.com/office/drawing/2014/main" id="{C3B55822-2C82-4571-987B-D88C9F463E47}"/>
                </a:ext>
              </a:extLst>
            </p:cNvPr>
            <p:cNvSpPr/>
            <p:nvPr/>
          </p:nvSpPr>
          <p:spPr>
            <a:xfrm>
              <a:off x="5803203" y="543662"/>
              <a:ext cx="3119076" cy="422115"/>
            </a:xfrm>
            <a:custGeom>
              <a:avLst/>
              <a:gdLst/>
              <a:ahLst/>
              <a:cxnLst/>
              <a:rect l="l" t="t" r="r" b="b"/>
              <a:pathLst>
                <a:path w="3119076" h="422115">
                  <a:moveTo>
                    <a:pt x="0" y="0"/>
                  </a:moveTo>
                  <a:lnTo>
                    <a:pt x="3119076" y="0"/>
                  </a:lnTo>
                  <a:lnTo>
                    <a:pt x="3119076" y="422116"/>
                  </a:lnTo>
                  <a:lnTo>
                    <a:pt x="0" y="422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Freeform 21">
              <a:extLst>
                <a:ext uri="{FF2B5EF4-FFF2-40B4-BE49-F238E27FC236}">
                  <a16:creationId xmlns:a16="http://schemas.microsoft.com/office/drawing/2014/main" id="{EC161F43-EA56-4CEB-8623-F3E1FAA938DD}"/>
                </a:ext>
              </a:extLst>
            </p:cNvPr>
            <p:cNvSpPr/>
            <p:nvPr/>
          </p:nvSpPr>
          <p:spPr>
            <a:xfrm>
              <a:off x="9997332" y="244291"/>
              <a:ext cx="2612280" cy="767027"/>
            </a:xfrm>
            <a:custGeom>
              <a:avLst/>
              <a:gdLst/>
              <a:ahLst/>
              <a:cxnLst/>
              <a:rect l="l" t="t" r="r" b="b"/>
              <a:pathLst>
                <a:path w="2612280" h="767027">
                  <a:moveTo>
                    <a:pt x="0" y="0"/>
                  </a:moveTo>
                  <a:lnTo>
                    <a:pt x="2612280" y="0"/>
                  </a:lnTo>
                  <a:lnTo>
                    <a:pt x="2612280" y="767027"/>
                  </a:lnTo>
                  <a:lnTo>
                    <a:pt x="0" y="767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42" name="Freeform 22">
            <a:extLst>
              <a:ext uri="{FF2B5EF4-FFF2-40B4-BE49-F238E27FC236}">
                <a16:creationId xmlns:a16="http://schemas.microsoft.com/office/drawing/2014/main" id="{ABB35718-B650-4518-A272-94A2DF7B3B17}"/>
              </a:ext>
            </a:extLst>
          </p:cNvPr>
          <p:cNvSpPr/>
          <p:nvPr/>
        </p:nvSpPr>
        <p:spPr>
          <a:xfrm>
            <a:off x="527551" y="9525000"/>
            <a:ext cx="1151145" cy="495300"/>
          </a:xfrm>
          <a:custGeom>
            <a:avLst/>
            <a:gdLst/>
            <a:ahLst/>
            <a:cxnLst/>
            <a:rect l="l" t="t" r="r" b="b"/>
            <a:pathLst>
              <a:path w="1151145" h="49530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3" name="TextBox 23">
            <a:extLst>
              <a:ext uri="{FF2B5EF4-FFF2-40B4-BE49-F238E27FC236}">
                <a16:creationId xmlns:a16="http://schemas.microsoft.com/office/drawing/2014/main" id="{E5BCA16C-6BD4-41E4-BB30-4A8BD1004F67}"/>
              </a:ext>
            </a:extLst>
          </p:cNvPr>
          <p:cNvSpPr txBox="1"/>
          <p:nvPr/>
        </p:nvSpPr>
        <p:spPr>
          <a:xfrm>
            <a:off x="2104296" y="9496425"/>
            <a:ext cx="781883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1500" dirty="0">
                <a:solidFill>
                  <a:srgbClr val="282425"/>
                </a:solidFill>
                <a:latin typeface="Verdana Pro"/>
              </a:rPr>
              <a:t>Akce je realizována v rámci projektu RUR - Region univerzitě, univerzita regionu </a:t>
            </a:r>
          </a:p>
          <a:p>
            <a:pPr algn="l"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282425"/>
                </a:solidFill>
                <a:latin typeface="Verdana Pro"/>
              </a:rPr>
              <a:t>(reg. č. CZ.10.02.01/00/22_002/0000210)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C5592CAC-1290-4BBC-85CA-F18560C41A17}"/>
              </a:ext>
            </a:extLst>
          </p:cNvPr>
          <p:cNvSpPr txBox="1"/>
          <p:nvPr/>
        </p:nvSpPr>
        <p:spPr>
          <a:xfrm>
            <a:off x="465920" y="4319658"/>
            <a:ext cx="17144999" cy="1128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cs-CZ" sz="6999" dirty="0" smtClean="0">
                <a:solidFill>
                  <a:srgbClr val="FFFFFF"/>
                </a:solidFill>
                <a:latin typeface="Verdana Pro Bold"/>
              </a:rPr>
              <a:t>Děkuji Vám za pozornost</a:t>
            </a:r>
            <a:endParaRPr lang="en-US" sz="6999" dirty="0">
              <a:solidFill>
                <a:srgbClr val="FFFFFF"/>
              </a:solidFill>
              <a:latin typeface="Verdana Pro Bold"/>
            </a:endParaRPr>
          </a:p>
        </p:txBody>
      </p:sp>
    </p:spTree>
    <p:extLst>
      <p:ext uri="{BB962C8B-B14F-4D97-AF65-F5344CB8AC3E}">
        <p14:creationId xmlns:p14="http://schemas.microsoft.com/office/powerpoint/2010/main" val="334897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7">
            <a:extLst>
              <a:ext uri="{FF2B5EF4-FFF2-40B4-BE49-F238E27FC236}">
                <a16:creationId xmlns:a16="http://schemas.microsoft.com/office/drawing/2014/main" id="{A7E4EF4A-D291-43FF-8619-41A14FD88B05}"/>
              </a:ext>
            </a:extLst>
          </p:cNvPr>
          <p:cNvGrpSpPr/>
          <p:nvPr/>
        </p:nvGrpSpPr>
        <p:grpSpPr>
          <a:xfrm>
            <a:off x="13792196" y="-770966"/>
            <a:ext cx="4495804" cy="11134165"/>
            <a:chOff x="0" y="-76200"/>
            <a:chExt cx="4816593" cy="2243667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A5B47786-7FBC-4823-BCD4-B6BCE7B5E9C3}"/>
                </a:ext>
              </a:extLst>
            </p:cNvPr>
            <p:cNvSpPr/>
            <p:nvPr/>
          </p:nvSpPr>
          <p:spPr>
            <a:xfrm>
              <a:off x="0" y="79159"/>
              <a:ext cx="4816592" cy="2072953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702283">
                <a:alpha val="64706"/>
              </a:srgbClr>
            </a:solidFill>
          </p:spPr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B9468CB6-B4FB-4926-A8AD-F14F1DAB17D5}"/>
                </a:ext>
              </a:extLst>
            </p:cNvPr>
            <p:cNvSpPr txBox="1"/>
            <p:nvPr/>
          </p:nvSpPr>
          <p:spPr>
            <a:xfrm>
              <a:off x="0" y="-76200"/>
              <a:ext cx="4816593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 dirty="0"/>
            </a:p>
          </p:txBody>
        </p:sp>
      </p:grpSp>
      <p:grpSp>
        <p:nvGrpSpPr>
          <p:cNvPr id="19" name="Group 2">
            <a:extLst>
              <a:ext uri="{FF2B5EF4-FFF2-40B4-BE49-F238E27FC236}">
                <a16:creationId xmlns:a16="http://schemas.microsoft.com/office/drawing/2014/main" id="{A419B530-CE5A-46E8-9CCD-92682FF5ABA8}"/>
              </a:ext>
            </a:extLst>
          </p:cNvPr>
          <p:cNvGrpSpPr/>
          <p:nvPr/>
        </p:nvGrpSpPr>
        <p:grpSpPr>
          <a:xfrm>
            <a:off x="13792197" y="-3465"/>
            <a:ext cx="4495803" cy="10287000"/>
            <a:chOff x="1089754" y="-88065"/>
            <a:chExt cx="355224" cy="812800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BD607970-F230-4A44-9E43-7C34B009B314}"/>
                </a:ext>
              </a:extLst>
            </p:cNvPr>
            <p:cNvSpPr/>
            <p:nvPr/>
          </p:nvSpPr>
          <p:spPr>
            <a:xfrm>
              <a:off x="1089754" y="-88065"/>
              <a:ext cx="355224" cy="812800"/>
            </a:xfrm>
            <a:custGeom>
              <a:avLst/>
              <a:gdLst/>
              <a:ahLst/>
              <a:cxnLst/>
              <a:rect l="l" t="t" r="r" b="b"/>
              <a:pathLst>
                <a:path w="1444978" h="650240">
                  <a:moveTo>
                    <a:pt x="0" y="0"/>
                  </a:moveTo>
                  <a:lnTo>
                    <a:pt x="1444978" y="0"/>
                  </a:lnTo>
                  <a:lnTo>
                    <a:pt x="1444978" y="650240"/>
                  </a:lnTo>
                  <a:lnTo>
                    <a:pt x="0" y="650240"/>
                  </a:lnTo>
                  <a:close/>
                </a:path>
              </a:pathLst>
            </a:custGeom>
            <a:blipFill>
              <a:blip r:embed="rId3">
                <a:alphaModFix amt="31000"/>
              </a:blip>
              <a:stretch>
                <a:fillRect l="-150849" r="-104759" b="-3610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534924" y="894018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" t="4655" r="3406" b="9337"/>
          <a:stretch/>
        </p:blipFill>
        <p:spPr>
          <a:xfrm>
            <a:off x="152399" y="324783"/>
            <a:ext cx="13639795" cy="840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4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534924" y="894018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A7E4EF4A-D291-43FF-8619-41A14FD88B05}"/>
              </a:ext>
            </a:extLst>
          </p:cNvPr>
          <p:cNvGrpSpPr/>
          <p:nvPr/>
        </p:nvGrpSpPr>
        <p:grpSpPr>
          <a:xfrm>
            <a:off x="13792196" y="-770966"/>
            <a:ext cx="4495804" cy="11134165"/>
            <a:chOff x="0" y="-76200"/>
            <a:chExt cx="4816593" cy="2243667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A5B47786-7FBC-4823-BCD4-B6BCE7B5E9C3}"/>
                </a:ext>
              </a:extLst>
            </p:cNvPr>
            <p:cNvSpPr/>
            <p:nvPr/>
          </p:nvSpPr>
          <p:spPr>
            <a:xfrm>
              <a:off x="0" y="79159"/>
              <a:ext cx="4816592" cy="2072953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702283">
                <a:alpha val="64706"/>
              </a:srgbClr>
            </a:solidFill>
          </p:spPr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B9468CB6-B4FB-4926-A8AD-F14F1DAB17D5}"/>
                </a:ext>
              </a:extLst>
            </p:cNvPr>
            <p:cNvSpPr txBox="1"/>
            <p:nvPr/>
          </p:nvSpPr>
          <p:spPr>
            <a:xfrm>
              <a:off x="0" y="-76200"/>
              <a:ext cx="4816593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 dirty="0"/>
            </a:p>
          </p:txBody>
        </p:sp>
      </p:grpSp>
      <p:grpSp>
        <p:nvGrpSpPr>
          <p:cNvPr id="19" name="Group 2">
            <a:extLst>
              <a:ext uri="{FF2B5EF4-FFF2-40B4-BE49-F238E27FC236}">
                <a16:creationId xmlns:a16="http://schemas.microsoft.com/office/drawing/2014/main" id="{A419B530-CE5A-46E8-9CCD-92682FF5ABA8}"/>
              </a:ext>
            </a:extLst>
          </p:cNvPr>
          <p:cNvGrpSpPr/>
          <p:nvPr/>
        </p:nvGrpSpPr>
        <p:grpSpPr>
          <a:xfrm>
            <a:off x="13792197" y="-3465"/>
            <a:ext cx="4495803" cy="10287000"/>
            <a:chOff x="1089754" y="-88065"/>
            <a:chExt cx="355224" cy="812800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BD607970-F230-4A44-9E43-7C34B009B314}"/>
                </a:ext>
              </a:extLst>
            </p:cNvPr>
            <p:cNvSpPr/>
            <p:nvPr/>
          </p:nvSpPr>
          <p:spPr>
            <a:xfrm>
              <a:off x="1089754" y="-88065"/>
              <a:ext cx="355224" cy="812800"/>
            </a:xfrm>
            <a:custGeom>
              <a:avLst/>
              <a:gdLst/>
              <a:ahLst/>
              <a:cxnLst/>
              <a:rect l="l" t="t" r="r" b="b"/>
              <a:pathLst>
                <a:path w="1444978" h="650240">
                  <a:moveTo>
                    <a:pt x="0" y="0"/>
                  </a:moveTo>
                  <a:lnTo>
                    <a:pt x="1444978" y="0"/>
                  </a:lnTo>
                  <a:lnTo>
                    <a:pt x="1444978" y="650240"/>
                  </a:lnTo>
                  <a:lnTo>
                    <a:pt x="0" y="650240"/>
                  </a:lnTo>
                  <a:close/>
                </a:path>
              </a:pathLst>
            </a:custGeom>
            <a:blipFill>
              <a:blip r:embed="rId4">
                <a:alphaModFix amt="31000"/>
              </a:blip>
              <a:stretch>
                <a:fillRect l="-150849" r="-104759" b="-3610"/>
              </a:stretch>
            </a:blipFill>
          </p:spPr>
        </p:sp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218" y="2647821"/>
            <a:ext cx="7804903" cy="6839079"/>
          </a:xfrm>
          <a:prstGeom prst="rect">
            <a:avLst/>
          </a:prstGeom>
        </p:spPr>
      </p:pic>
      <p:sp>
        <p:nvSpPr>
          <p:cNvPr id="14" name="Nadpis 13">
            <a:extLst>
              <a:ext uri="{FF2B5EF4-FFF2-40B4-BE49-F238E27FC236}">
                <a16:creationId xmlns:a16="http://schemas.microsoft.com/office/drawing/2014/main" id="{4ABBCBAB-3B8B-4726-9EB0-52614935AA1F}"/>
              </a:ext>
            </a:extLst>
          </p:cNvPr>
          <p:cNvSpPr txBox="1">
            <a:spLocks/>
          </p:cNvSpPr>
          <p:nvPr/>
        </p:nvSpPr>
        <p:spPr>
          <a:xfrm>
            <a:off x="527550" y="998537"/>
            <a:ext cx="125788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6600" b="1" dirty="0" smtClean="0">
                <a:solidFill>
                  <a:srgbClr val="702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Kvalitní život pro všechny</a:t>
            </a:r>
            <a:endParaRPr lang="cs-CZ" sz="6600" b="1" dirty="0">
              <a:solidFill>
                <a:srgbClr val="70228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829" y="2400300"/>
            <a:ext cx="4788146" cy="1301817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603269" y="9723803"/>
            <a:ext cx="109728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cs-CZ" sz="1100" dirty="0"/>
              <a:t>https://www.cr2030.cz/strategie/wp-content/uploads/sites/2/2024/11/CR-2030-s-vyhledem-do-2050.pdf</a:t>
            </a:r>
          </a:p>
        </p:txBody>
      </p:sp>
    </p:spTree>
    <p:extLst>
      <p:ext uri="{BB962C8B-B14F-4D97-AF65-F5344CB8AC3E}">
        <p14:creationId xmlns:p14="http://schemas.microsoft.com/office/powerpoint/2010/main" val="29823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534924" y="894018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A7E4EF4A-D291-43FF-8619-41A14FD88B05}"/>
              </a:ext>
            </a:extLst>
          </p:cNvPr>
          <p:cNvGrpSpPr/>
          <p:nvPr/>
        </p:nvGrpSpPr>
        <p:grpSpPr>
          <a:xfrm>
            <a:off x="13792196" y="-770966"/>
            <a:ext cx="4495804" cy="11134165"/>
            <a:chOff x="0" y="-76200"/>
            <a:chExt cx="4816593" cy="2243667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A5B47786-7FBC-4823-BCD4-B6BCE7B5E9C3}"/>
                </a:ext>
              </a:extLst>
            </p:cNvPr>
            <p:cNvSpPr/>
            <p:nvPr/>
          </p:nvSpPr>
          <p:spPr>
            <a:xfrm>
              <a:off x="0" y="79159"/>
              <a:ext cx="4816592" cy="2072953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702283">
                <a:alpha val="64706"/>
              </a:srgbClr>
            </a:solidFill>
          </p:spPr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B9468CB6-B4FB-4926-A8AD-F14F1DAB17D5}"/>
                </a:ext>
              </a:extLst>
            </p:cNvPr>
            <p:cNvSpPr txBox="1"/>
            <p:nvPr/>
          </p:nvSpPr>
          <p:spPr>
            <a:xfrm>
              <a:off x="0" y="-76200"/>
              <a:ext cx="4816593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 dirty="0"/>
            </a:p>
          </p:txBody>
        </p:sp>
      </p:grpSp>
      <p:grpSp>
        <p:nvGrpSpPr>
          <p:cNvPr id="19" name="Group 2">
            <a:extLst>
              <a:ext uri="{FF2B5EF4-FFF2-40B4-BE49-F238E27FC236}">
                <a16:creationId xmlns:a16="http://schemas.microsoft.com/office/drawing/2014/main" id="{A419B530-CE5A-46E8-9CCD-92682FF5ABA8}"/>
              </a:ext>
            </a:extLst>
          </p:cNvPr>
          <p:cNvGrpSpPr/>
          <p:nvPr/>
        </p:nvGrpSpPr>
        <p:grpSpPr>
          <a:xfrm>
            <a:off x="13792197" y="-3465"/>
            <a:ext cx="4495803" cy="10287000"/>
            <a:chOff x="1089754" y="-88065"/>
            <a:chExt cx="355224" cy="812800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BD607970-F230-4A44-9E43-7C34B009B314}"/>
                </a:ext>
              </a:extLst>
            </p:cNvPr>
            <p:cNvSpPr/>
            <p:nvPr/>
          </p:nvSpPr>
          <p:spPr>
            <a:xfrm>
              <a:off x="1089754" y="-88065"/>
              <a:ext cx="355224" cy="812800"/>
            </a:xfrm>
            <a:custGeom>
              <a:avLst/>
              <a:gdLst/>
              <a:ahLst/>
              <a:cxnLst/>
              <a:rect l="l" t="t" r="r" b="b"/>
              <a:pathLst>
                <a:path w="1444978" h="650240">
                  <a:moveTo>
                    <a:pt x="0" y="0"/>
                  </a:moveTo>
                  <a:lnTo>
                    <a:pt x="1444978" y="0"/>
                  </a:lnTo>
                  <a:lnTo>
                    <a:pt x="1444978" y="650240"/>
                  </a:lnTo>
                  <a:lnTo>
                    <a:pt x="0" y="650240"/>
                  </a:lnTo>
                  <a:close/>
                </a:path>
              </a:pathLst>
            </a:custGeom>
            <a:blipFill>
              <a:blip r:embed="rId4">
                <a:alphaModFix amt="31000"/>
              </a:blip>
              <a:stretch>
                <a:fillRect l="-150849" r="-104759" b="-3610"/>
              </a:stretch>
            </a:blipFill>
          </p:spPr>
        </p:sp>
      </p:grpSp>
      <p:sp>
        <p:nvSpPr>
          <p:cNvPr id="14" name="Nadpis 13">
            <a:extLst>
              <a:ext uri="{FF2B5EF4-FFF2-40B4-BE49-F238E27FC236}">
                <a16:creationId xmlns:a16="http://schemas.microsoft.com/office/drawing/2014/main" id="{4ABBCBAB-3B8B-4726-9EB0-52614935AA1F}"/>
              </a:ext>
            </a:extLst>
          </p:cNvPr>
          <p:cNvSpPr txBox="1">
            <a:spLocks/>
          </p:cNvSpPr>
          <p:nvPr/>
        </p:nvSpPr>
        <p:spPr>
          <a:xfrm>
            <a:off x="527550" y="998537"/>
            <a:ext cx="125788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6600" b="1" dirty="0" smtClean="0">
                <a:solidFill>
                  <a:srgbClr val="702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Hodnoty UJEP</a:t>
            </a:r>
            <a:endParaRPr lang="cs-CZ" sz="6600" b="1" dirty="0">
              <a:solidFill>
                <a:srgbClr val="70228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24" y="2705100"/>
            <a:ext cx="15666041" cy="517198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0287000" y="9397941"/>
            <a:ext cx="3177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/>
              <a:t>https://www.ujep.cz/cs/historie</a:t>
            </a:r>
          </a:p>
        </p:txBody>
      </p:sp>
    </p:spTree>
    <p:extLst>
      <p:ext uri="{BB962C8B-B14F-4D97-AF65-F5344CB8AC3E}">
        <p14:creationId xmlns:p14="http://schemas.microsoft.com/office/powerpoint/2010/main" val="114991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534924" y="894018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A7E4EF4A-D291-43FF-8619-41A14FD88B05}"/>
              </a:ext>
            </a:extLst>
          </p:cNvPr>
          <p:cNvGrpSpPr/>
          <p:nvPr/>
        </p:nvGrpSpPr>
        <p:grpSpPr>
          <a:xfrm>
            <a:off x="13792196" y="-770966"/>
            <a:ext cx="4495804" cy="11134165"/>
            <a:chOff x="0" y="-76200"/>
            <a:chExt cx="4816593" cy="2243667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A5B47786-7FBC-4823-BCD4-B6BCE7B5E9C3}"/>
                </a:ext>
              </a:extLst>
            </p:cNvPr>
            <p:cNvSpPr/>
            <p:nvPr/>
          </p:nvSpPr>
          <p:spPr>
            <a:xfrm>
              <a:off x="0" y="79159"/>
              <a:ext cx="4816592" cy="2072953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702283">
                <a:alpha val="64706"/>
              </a:srgbClr>
            </a:solidFill>
          </p:spPr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B9468CB6-B4FB-4926-A8AD-F14F1DAB17D5}"/>
                </a:ext>
              </a:extLst>
            </p:cNvPr>
            <p:cNvSpPr txBox="1"/>
            <p:nvPr/>
          </p:nvSpPr>
          <p:spPr>
            <a:xfrm>
              <a:off x="0" y="-76200"/>
              <a:ext cx="4816593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 dirty="0"/>
            </a:p>
          </p:txBody>
        </p:sp>
      </p:grpSp>
      <p:grpSp>
        <p:nvGrpSpPr>
          <p:cNvPr id="19" name="Group 2">
            <a:extLst>
              <a:ext uri="{FF2B5EF4-FFF2-40B4-BE49-F238E27FC236}">
                <a16:creationId xmlns:a16="http://schemas.microsoft.com/office/drawing/2014/main" id="{A419B530-CE5A-46E8-9CCD-92682FF5ABA8}"/>
              </a:ext>
            </a:extLst>
          </p:cNvPr>
          <p:cNvGrpSpPr/>
          <p:nvPr/>
        </p:nvGrpSpPr>
        <p:grpSpPr>
          <a:xfrm>
            <a:off x="13792197" y="-3465"/>
            <a:ext cx="4495803" cy="10287000"/>
            <a:chOff x="1089754" y="-88065"/>
            <a:chExt cx="355224" cy="812800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BD607970-F230-4A44-9E43-7C34B009B314}"/>
                </a:ext>
              </a:extLst>
            </p:cNvPr>
            <p:cNvSpPr/>
            <p:nvPr/>
          </p:nvSpPr>
          <p:spPr>
            <a:xfrm>
              <a:off x="1089754" y="-88065"/>
              <a:ext cx="355224" cy="812800"/>
            </a:xfrm>
            <a:custGeom>
              <a:avLst/>
              <a:gdLst/>
              <a:ahLst/>
              <a:cxnLst/>
              <a:rect l="l" t="t" r="r" b="b"/>
              <a:pathLst>
                <a:path w="1444978" h="650240">
                  <a:moveTo>
                    <a:pt x="0" y="0"/>
                  </a:moveTo>
                  <a:lnTo>
                    <a:pt x="1444978" y="0"/>
                  </a:lnTo>
                  <a:lnTo>
                    <a:pt x="1444978" y="650240"/>
                  </a:lnTo>
                  <a:lnTo>
                    <a:pt x="0" y="650240"/>
                  </a:lnTo>
                  <a:close/>
                </a:path>
              </a:pathLst>
            </a:custGeom>
            <a:blipFill>
              <a:blip r:embed="rId4">
                <a:alphaModFix amt="31000"/>
              </a:blip>
              <a:stretch>
                <a:fillRect l="-150849" r="-104759" b="-3610"/>
              </a:stretch>
            </a:blipFill>
          </p:spPr>
        </p:sp>
      </p:grpSp>
      <p:sp>
        <p:nvSpPr>
          <p:cNvPr id="14" name="Nadpis 13">
            <a:extLst>
              <a:ext uri="{FF2B5EF4-FFF2-40B4-BE49-F238E27FC236}">
                <a16:creationId xmlns:a16="http://schemas.microsoft.com/office/drawing/2014/main" id="{4ABBCBAB-3B8B-4726-9EB0-52614935AA1F}"/>
              </a:ext>
            </a:extLst>
          </p:cNvPr>
          <p:cNvSpPr txBox="1">
            <a:spLocks/>
          </p:cNvSpPr>
          <p:nvPr/>
        </p:nvSpPr>
        <p:spPr>
          <a:xfrm>
            <a:off x="527550" y="998537"/>
            <a:ext cx="125788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6600" b="1" dirty="0" smtClean="0">
                <a:solidFill>
                  <a:srgbClr val="702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Role v regionu</a:t>
            </a:r>
            <a:endParaRPr lang="cs-CZ" sz="6600" b="1" dirty="0">
              <a:solidFill>
                <a:srgbClr val="70228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Zástupný symbol pro obsah 14">
            <a:extLst>
              <a:ext uri="{FF2B5EF4-FFF2-40B4-BE49-F238E27FC236}">
                <a16:creationId xmlns:a16="http://schemas.microsoft.com/office/drawing/2014/main" id="{B3462040-831B-429D-98BF-3EE8B42CD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50" y="2691299"/>
            <a:ext cx="13036050" cy="6795601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Jeden z největších zaměstnavatelů (cca 900 zaměstnanců)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Kolem 9000 studujících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Zhruba 60-70</a:t>
            </a:r>
            <a:r>
              <a:rPr lang="en-GB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%</a:t>
            </a:r>
            <a:r>
              <a:rPr lang="cs-CZ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 studujících z regionu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Jediná VŠ se sídlem v Ústeckém kraji</a:t>
            </a:r>
          </a:p>
          <a:p>
            <a:pPr marL="457200" lvl="1" indent="0">
              <a:buNone/>
            </a:pPr>
            <a:endParaRPr lang="en-GB" sz="32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1">
              <a:buFont typeface="Symbol" panose="05050102010706020507" pitchFamily="18" charset="2"/>
              <a:buChar char="Þ"/>
            </a:pPr>
            <a:r>
              <a:rPr lang="cs-CZ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 Multiplikační efekt hodnot a aktivit v rámci regionu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cs-CZ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 Co u nás studující a zaměstnanci uvidí a uslyší má </a:t>
            </a:r>
            <a:r>
              <a:rPr lang="cs-CZ" sz="32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obrovský potenciál rozšířit se </a:t>
            </a:r>
            <a:r>
              <a:rPr lang="cs-CZ" sz="3200" dirty="0" smtClean="0">
                <a:latin typeface="Verdana" panose="020B0604030504040204" pitchFamily="34" charset="0"/>
                <a:ea typeface="Verdana" panose="020B0604030504040204" pitchFamily="34" charset="0"/>
              </a:rPr>
              <a:t>mezi další zaměstnavatele a společnost jako takovou</a:t>
            </a:r>
            <a:endParaRPr lang="cs-CZ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53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534924" y="894018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A7E4EF4A-D291-43FF-8619-41A14FD88B05}"/>
              </a:ext>
            </a:extLst>
          </p:cNvPr>
          <p:cNvGrpSpPr/>
          <p:nvPr/>
        </p:nvGrpSpPr>
        <p:grpSpPr>
          <a:xfrm>
            <a:off x="13792196" y="-770966"/>
            <a:ext cx="4495804" cy="11134165"/>
            <a:chOff x="0" y="-76200"/>
            <a:chExt cx="4816593" cy="2243667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A5B47786-7FBC-4823-BCD4-B6BCE7B5E9C3}"/>
                </a:ext>
              </a:extLst>
            </p:cNvPr>
            <p:cNvSpPr/>
            <p:nvPr/>
          </p:nvSpPr>
          <p:spPr>
            <a:xfrm>
              <a:off x="0" y="79159"/>
              <a:ext cx="4816592" cy="2072953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702283">
                <a:alpha val="64706"/>
              </a:srgbClr>
            </a:solidFill>
          </p:spPr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B9468CB6-B4FB-4926-A8AD-F14F1DAB17D5}"/>
                </a:ext>
              </a:extLst>
            </p:cNvPr>
            <p:cNvSpPr txBox="1"/>
            <p:nvPr/>
          </p:nvSpPr>
          <p:spPr>
            <a:xfrm>
              <a:off x="0" y="-76200"/>
              <a:ext cx="4816593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 dirty="0"/>
            </a:p>
          </p:txBody>
        </p:sp>
      </p:grpSp>
      <p:grpSp>
        <p:nvGrpSpPr>
          <p:cNvPr id="19" name="Group 2">
            <a:extLst>
              <a:ext uri="{FF2B5EF4-FFF2-40B4-BE49-F238E27FC236}">
                <a16:creationId xmlns:a16="http://schemas.microsoft.com/office/drawing/2014/main" id="{A419B530-CE5A-46E8-9CCD-92682FF5ABA8}"/>
              </a:ext>
            </a:extLst>
          </p:cNvPr>
          <p:cNvGrpSpPr/>
          <p:nvPr/>
        </p:nvGrpSpPr>
        <p:grpSpPr>
          <a:xfrm>
            <a:off x="13792197" y="-3465"/>
            <a:ext cx="4495803" cy="10287000"/>
            <a:chOff x="1089754" y="-88065"/>
            <a:chExt cx="355224" cy="812800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BD607970-F230-4A44-9E43-7C34B009B314}"/>
                </a:ext>
              </a:extLst>
            </p:cNvPr>
            <p:cNvSpPr/>
            <p:nvPr/>
          </p:nvSpPr>
          <p:spPr>
            <a:xfrm>
              <a:off x="1089754" y="-88065"/>
              <a:ext cx="355224" cy="812800"/>
            </a:xfrm>
            <a:custGeom>
              <a:avLst/>
              <a:gdLst/>
              <a:ahLst/>
              <a:cxnLst/>
              <a:rect l="l" t="t" r="r" b="b"/>
              <a:pathLst>
                <a:path w="1444978" h="650240">
                  <a:moveTo>
                    <a:pt x="0" y="0"/>
                  </a:moveTo>
                  <a:lnTo>
                    <a:pt x="1444978" y="0"/>
                  </a:lnTo>
                  <a:lnTo>
                    <a:pt x="1444978" y="650240"/>
                  </a:lnTo>
                  <a:lnTo>
                    <a:pt x="0" y="650240"/>
                  </a:lnTo>
                  <a:close/>
                </a:path>
              </a:pathLst>
            </a:custGeom>
            <a:blipFill>
              <a:blip r:embed="rId3">
                <a:alphaModFix amt="31000"/>
              </a:blip>
              <a:stretch>
                <a:fillRect l="-150849" r="-104759" b="-3610"/>
              </a:stretch>
            </a:blipFill>
          </p:spPr>
        </p:sp>
      </p:grpSp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427" y="1714500"/>
            <a:ext cx="11430000" cy="793196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888925" y="9882581"/>
            <a:ext cx="1091312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dirty="0" smtClean="0">
                <a:solidFill>
                  <a:schemeClr val="bg1">
                    <a:lumMod val="65000"/>
                  </a:schemeClr>
                </a:solidFill>
              </a:rPr>
              <a:t>Zdroj</a:t>
            </a:r>
            <a:r>
              <a:rPr lang="en-US" sz="900" dirty="0" smtClean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Azote for Stockholm Resilience Centre, Stockholm University CC BY-ND 3.0</a:t>
            </a:r>
            <a:r>
              <a:rPr lang="en-US" sz="9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r>
              <a:rPr lang="cs-CZ" sz="900" dirty="0">
                <a:solidFill>
                  <a:schemeClr val="bg1">
                    <a:lumMod val="65000"/>
                  </a:schemeClr>
                </a:solidFill>
              </a:rPr>
              <a:t>, https://www.stockholmresilience.org/research/research-news/2016-06-14-how-food-connects-all-the-sdgs.html</a:t>
            </a:r>
          </a:p>
        </p:txBody>
      </p:sp>
      <p:sp>
        <p:nvSpPr>
          <p:cNvPr id="2" name="Obdélník 1"/>
          <p:cNvSpPr/>
          <p:nvPr/>
        </p:nvSpPr>
        <p:spPr>
          <a:xfrm>
            <a:off x="107426" y="1044834"/>
            <a:ext cx="9144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6450" lvl="0"/>
            <a:r>
              <a:rPr lang="cs-CZ" sz="3600" b="1" dirty="0"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E = </a:t>
            </a:r>
            <a:r>
              <a:rPr lang="cs-CZ" sz="3600" b="1" dirty="0" err="1"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Environmental</a:t>
            </a:r>
            <a:endParaRPr lang="cs-CZ" sz="3600" b="1" dirty="0">
              <a:latin typeface="Verdana" panose="020B0604030504040204" pitchFamily="34" charset="0"/>
              <a:ea typeface="Verdana" panose="020B0604030504040204" pitchFamily="34" charset="0"/>
              <a:cs typeface="Calibri" pitchFamily="34" charset="0"/>
            </a:endParaRPr>
          </a:p>
          <a:p>
            <a:pPr marL="806450" lvl="0"/>
            <a:r>
              <a:rPr lang="cs-CZ" sz="3600" b="1" dirty="0"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S = </a:t>
            </a:r>
            <a:r>
              <a:rPr lang="cs-CZ" sz="3600" b="1" dirty="0" err="1"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Social</a:t>
            </a:r>
            <a:endParaRPr lang="cs-CZ" sz="3600" b="1" dirty="0">
              <a:latin typeface="Verdana" panose="020B0604030504040204" pitchFamily="34" charset="0"/>
              <a:ea typeface="Verdana" panose="020B0604030504040204" pitchFamily="34" charset="0"/>
              <a:cs typeface="Calibri" pitchFamily="34" charset="0"/>
            </a:endParaRPr>
          </a:p>
          <a:p>
            <a:pPr marL="806450" lvl="0"/>
            <a:r>
              <a:rPr lang="cs-CZ" sz="3600" b="1" dirty="0"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G = </a:t>
            </a:r>
            <a:r>
              <a:rPr lang="cs-CZ" sz="3600" b="1" dirty="0" err="1"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Governance</a:t>
            </a:r>
            <a:endParaRPr lang="cs-CZ" sz="3600" b="1" dirty="0">
              <a:latin typeface="Verdana" panose="020B0604030504040204" pitchFamily="34" charset="0"/>
              <a:ea typeface="Verdana" panose="020B0604030504040204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5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534924" y="894018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A7E4EF4A-D291-43FF-8619-41A14FD88B05}"/>
              </a:ext>
            </a:extLst>
          </p:cNvPr>
          <p:cNvGrpSpPr/>
          <p:nvPr/>
        </p:nvGrpSpPr>
        <p:grpSpPr>
          <a:xfrm>
            <a:off x="13792196" y="-770966"/>
            <a:ext cx="4495804" cy="11134165"/>
            <a:chOff x="0" y="-76200"/>
            <a:chExt cx="4816593" cy="2243667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A5B47786-7FBC-4823-BCD4-B6BCE7B5E9C3}"/>
                </a:ext>
              </a:extLst>
            </p:cNvPr>
            <p:cNvSpPr/>
            <p:nvPr/>
          </p:nvSpPr>
          <p:spPr>
            <a:xfrm>
              <a:off x="0" y="79159"/>
              <a:ext cx="4816592" cy="2072953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702283">
                <a:alpha val="64706"/>
              </a:srgbClr>
            </a:solidFill>
          </p:spPr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B9468CB6-B4FB-4926-A8AD-F14F1DAB17D5}"/>
                </a:ext>
              </a:extLst>
            </p:cNvPr>
            <p:cNvSpPr txBox="1"/>
            <p:nvPr/>
          </p:nvSpPr>
          <p:spPr>
            <a:xfrm>
              <a:off x="0" y="-76200"/>
              <a:ext cx="4816593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 dirty="0"/>
            </a:p>
          </p:txBody>
        </p:sp>
      </p:grpSp>
      <p:grpSp>
        <p:nvGrpSpPr>
          <p:cNvPr id="19" name="Group 2">
            <a:extLst>
              <a:ext uri="{FF2B5EF4-FFF2-40B4-BE49-F238E27FC236}">
                <a16:creationId xmlns:a16="http://schemas.microsoft.com/office/drawing/2014/main" id="{A419B530-CE5A-46E8-9CCD-92682FF5ABA8}"/>
              </a:ext>
            </a:extLst>
          </p:cNvPr>
          <p:cNvGrpSpPr/>
          <p:nvPr/>
        </p:nvGrpSpPr>
        <p:grpSpPr>
          <a:xfrm>
            <a:off x="13792197" y="-3465"/>
            <a:ext cx="4495803" cy="10287000"/>
            <a:chOff x="1089754" y="-88065"/>
            <a:chExt cx="355224" cy="812800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BD607970-F230-4A44-9E43-7C34B009B314}"/>
                </a:ext>
              </a:extLst>
            </p:cNvPr>
            <p:cNvSpPr/>
            <p:nvPr/>
          </p:nvSpPr>
          <p:spPr>
            <a:xfrm>
              <a:off x="1089754" y="-88065"/>
              <a:ext cx="355224" cy="812800"/>
            </a:xfrm>
            <a:custGeom>
              <a:avLst/>
              <a:gdLst/>
              <a:ahLst/>
              <a:cxnLst/>
              <a:rect l="l" t="t" r="r" b="b"/>
              <a:pathLst>
                <a:path w="1444978" h="650240">
                  <a:moveTo>
                    <a:pt x="0" y="0"/>
                  </a:moveTo>
                  <a:lnTo>
                    <a:pt x="1444978" y="0"/>
                  </a:lnTo>
                  <a:lnTo>
                    <a:pt x="1444978" y="650240"/>
                  </a:lnTo>
                  <a:lnTo>
                    <a:pt x="0" y="650240"/>
                  </a:lnTo>
                  <a:close/>
                </a:path>
              </a:pathLst>
            </a:custGeom>
            <a:blipFill>
              <a:blip r:embed="rId3">
                <a:alphaModFix amt="31000"/>
              </a:blip>
              <a:stretch>
                <a:fillRect l="-150849" r="-104759" b="-3610"/>
              </a:stretch>
            </a:blipFill>
          </p:spPr>
        </p:sp>
      </p:grpSp>
      <p:sp>
        <p:nvSpPr>
          <p:cNvPr id="9" name="Nadpis 13">
            <a:extLst>
              <a:ext uri="{FF2B5EF4-FFF2-40B4-BE49-F238E27FC236}">
                <a16:creationId xmlns:a16="http://schemas.microsoft.com/office/drawing/2014/main" id="{4ABBCBAB-3B8B-4726-9EB0-52614935AA1F}"/>
              </a:ext>
            </a:extLst>
          </p:cNvPr>
          <p:cNvSpPr txBox="1">
            <a:spLocks/>
          </p:cNvSpPr>
          <p:nvPr/>
        </p:nvSpPr>
        <p:spPr>
          <a:xfrm>
            <a:off x="527550" y="998537"/>
            <a:ext cx="125788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6600" b="1" dirty="0" smtClean="0">
                <a:solidFill>
                  <a:srgbClr val="7022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Vize udržitelnosti UJEP</a:t>
            </a:r>
            <a:endParaRPr lang="cs-CZ" sz="6600" b="1" dirty="0">
              <a:solidFill>
                <a:srgbClr val="702283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Nadpis 3">
            <a:extLst>
              <a:ext uri="{FF2B5EF4-FFF2-40B4-BE49-F238E27FC236}">
                <a16:creationId xmlns:a16="http://schemas.microsoft.com/office/drawing/2014/main" id="{123A9B39-6D5B-1149-AF4B-4E9BE322023F}"/>
              </a:ext>
            </a:extLst>
          </p:cNvPr>
          <p:cNvSpPr txBox="1">
            <a:spLocks/>
          </p:cNvSpPr>
          <p:nvPr/>
        </p:nvSpPr>
        <p:spPr>
          <a:xfrm>
            <a:off x="-533400" y="2620460"/>
            <a:ext cx="14097000" cy="63197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1666875" indent="-457200">
              <a:buFont typeface="Wingdings" panose="05000000000000000000" pitchFamily="2" charset="2"/>
              <a:buChar char="ü"/>
            </a:pPr>
            <a:r>
              <a:rPr lang="cs-CZ" sz="3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Sebevědomá </a:t>
            </a:r>
            <a:r>
              <a:rPr lang="cs-CZ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a odvážná instituce </a:t>
            </a:r>
            <a:r>
              <a:rPr lang="cs-CZ" sz="3200" b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se zavedenými principy udržitelnosti / ESG na všech úrovních fungování a se závazkem dosáhnout uhlíkové neutrality do roku </a:t>
            </a:r>
            <a:r>
              <a:rPr lang="cs-CZ" sz="3200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2050</a:t>
            </a:r>
          </a:p>
          <a:p>
            <a:pPr marL="1981200" indent="-771525">
              <a:buFont typeface="Wingdings" panose="05000000000000000000" pitchFamily="2" charset="2"/>
              <a:buChar char="ü"/>
            </a:pPr>
            <a:endParaRPr lang="cs-CZ" sz="3200" b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 pitchFamily="34" charset="0"/>
            </a:endParaRPr>
          </a:p>
          <a:p>
            <a:pPr marL="1666875" indent="-457200">
              <a:buFont typeface="Wingdings" panose="05000000000000000000" pitchFamily="2" charset="2"/>
              <a:buChar char="ü"/>
            </a:pPr>
            <a:r>
              <a:rPr lang="cs-CZ" sz="3200" kern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Primárně regionálně</a:t>
            </a:r>
            <a:r>
              <a:rPr lang="cs-CZ" sz="3200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, </a:t>
            </a:r>
            <a:r>
              <a:rPr lang="cs-CZ" sz="3200" kern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ale i národně </a:t>
            </a:r>
            <a:r>
              <a:rPr lang="cs-CZ" sz="3200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a</a:t>
            </a:r>
            <a:r>
              <a:rPr lang="cs-CZ" sz="3200" kern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 </a:t>
            </a:r>
            <a:r>
              <a:rPr lang="cs-CZ" sz="3200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mezinárodně uznávaná instituce</a:t>
            </a:r>
            <a:r>
              <a:rPr lang="cs-CZ" sz="3200" b="0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, kam se lidé </a:t>
            </a:r>
            <a:r>
              <a:rPr lang="en-GB" sz="3200" b="0" kern="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chod</a:t>
            </a:r>
            <a:r>
              <a:rPr lang="cs-CZ" sz="3200" b="0" kern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í</a:t>
            </a:r>
            <a:r>
              <a:rPr lang="en-GB" sz="3200" b="0" kern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/</a:t>
            </a:r>
            <a:r>
              <a:rPr lang="cs-CZ" sz="3200" b="0" kern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jezdí dívat</a:t>
            </a:r>
            <a:r>
              <a:rPr lang="cs-CZ" sz="3200" b="0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, „jak se to u nich s udržitelností dělá</a:t>
            </a:r>
            <a:r>
              <a:rPr lang="cs-CZ" sz="3200" b="0" kern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“</a:t>
            </a:r>
          </a:p>
          <a:p>
            <a:pPr marL="1981200" indent="-771525">
              <a:buFont typeface="Wingdings" panose="05000000000000000000" pitchFamily="2" charset="2"/>
              <a:buChar char="ü"/>
            </a:pPr>
            <a:endParaRPr lang="cs-CZ" sz="3200" b="0" kern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 pitchFamily="34" charset="0"/>
            </a:endParaRPr>
          </a:p>
          <a:p>
            <a:pPr marL="1666875" indent="-457200">
              <a:buFont typeface="Wingdings" panose="05000000000000000000" pitchFamily="2" charset="2"/>
              <a:buChar char="ü"/>
            </a:pPr>
            <a:r>
              <a:rPr lang="cs-CZ" sz="3200" b="0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Vzdělávací a výzkumná instituce, </a:t>
            </a:r>
            <a:r>
              <a:rPr lang="cs-CZ" sz="3200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která připravuje budoucí lídry </a:t>
            </a:r>
            <a:r>
              <a:rPr lang="cs-CZ" sz="3200" kern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pro region na </a:t>
            </a:r>
            <a:r>
              <a:rPr lang="cs-CZ" sz="3200" kern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itchFamily="34" charset="0"/>
              </a:rPr>
              <a:t>(ne)očekávané výzvy a hledá vhodná řešení pro udržitelný rozvoj</a:t>
            </a:r>
          </a:p>
          <a:p>
            <a:pPr marL="1981200" indent="-771525">
              <a:buAutoNum type="arabicPeriod"/>
            </a:pPr>
            <a:endParaRPr lang="cs-CZ" sz="3200" kern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Calibri" pitchFamily="34" charset="0"/>
            </a:endParaRPr>
          </a:p>
          <a:p>
            <a:pPr marL="1981200" indent="-771525">
              <a:buAutoNum type="arabicPeriod"/>
            </a:pPr>
            <a:endParaRPr lang="cs-CZ" sz="3200" kern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07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534924" y="894018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4ABBCBAB-3B8B-4726-9EB0-52614935A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50" y="998537"/>
            <a:ext cx="13493250" cy="1143000"/>
          </a:xfrm>
        </p:spPr>
        <p:txBody>
          <a:bodyPr>
            <a:normAutofit/>
          </a:bodyPr>
          <a:lstStyle/>
          <a:p>
            <a:pPr algn="l"/>
            <a:r>
              <a:rPr lang="cs-CZ" sz="6600" b="1" dirty="0" smtClean="0">
                <a:solidFill>
                  <a:srgbClr val="702283"/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Projekty a aktivity na UJEP</a:t>
            </a:r>
            <a:endParaRPr lang="cs-CZ" sz="6600" b="1" dirty="0">
              <a:solidFill>
                <a:srgbClr val="702283"/>
              </a:solidFill>
              <a:latin typeface="Verdana Pro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Zástupný symbol pro obsah 14">
            <a:extLst>
              <a:ext uri="{FF2B5EF4-FFF2-40B4-BE49-F238E27FC236}">
                <a16:creationId xmlns:a16="http://schemas.microsoft.com/office/drawing/2014/main" id="{B3462040-831B-429D-98BF-3EE8B42CD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50" y="2691299"/>
            <a:ext cx="12731250" cy="5699125"/>
          </a:xfrm>
        </p:spPr>
        <p:txBody>
          <a:bodyPr>
            <a:normAutofit/>
          </a:bodyPr>
          <a:lstStyle/>
          <a:p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Řada již existujících iniciativ</a:t>
            </a:r>
          </a:p>
          <a:p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2" indent="0">
              <a:buNone/>
            </a:pP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A7E4EF4A-D291-43FF-8619-41A14FD88B05}"/>
              </a:ext>
            </a:extLst>
          </p:cNvPr>
          <p:cNvGrpSpPr/>
          <p:nvPr/>
        </p:nvGrpSpPr>
        <p:grpSpPr>
          <a:xfrm>
            <a:off x="13792196" y="-770966"/>
            <a:ext cx="4495804" cy="11134165"/>
            <a:chOff x="0" y="-76200"/>
            <a:chExt cx="4816593" cy="2243667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A5B47786-7FBC-4823-BCD4-B6BCE7B5E9C3}"/>
                </a:ext>
              </a:extLst>
            </p:cNvPr>
            <p:cNvSpPr/>
            <p:nvPr/>
          </p:nvSpPr>
          <p:spPr>
            <a:xfrm>
              <a:off x="0" y="79159"/>
              <a:ext cx="4816592" cy="2072953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702283">
                <a:alpha val="64706"/>
              </a:srgbClr>
            </a:solidFill>
          </p:spPr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B9468CB6-B4FB-4926-A8AD-F14F1DAB17D5}"/>
                </a:ext>
              </a:extLst>
            </p:cNvPr>
            <p:cNvSpPr txBox="1"/>
            <p:nvPr/>
          </p:nvSpPr>
          <p:spPr>
            <a:xfrm>
              <a:off x="0" y="-76200"/>
              <a:ext cx="4816593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 dirty="0"/>
            </a:p>
          </p:txBody>
        </p:sp>
      </p:grpSp>
      <p:grpSp>
        <p:nvGrpSpPr>
          <p:cNvPr id="19" name="Group 2">
            <a:extLst>
              <a:ext uri="{FF2B5EF4-FFF2-40B4-BE49-F238E27FC236}">
                <a16:creationId xmlns:a16="http://schemas.microsoft.com/office/drawing/2014/main" id="{A419B530-CE5A-46E8-9CCD-92682FF5ABA8}"/>
              </a:ext>
            </a:extLst>
          </p:cNvPr>
          <p:cNvGrpSpPr/>
          <p:nvPr/>
        </p:nvGrpSpPr>
        <p:grpSpPr>
          <a:xfrm>
            <a:off x="13792197" y="-3465"/>
            <a:ext cx="4495803" cy="10287000"/>
            <a:chOff x="1089754" y="-88065"/>
            <a:chExt cx="355224" cy="812800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BD607970-F230-4A44-9E43-7C34B009B314}"/>
                </a:ext>
              </a:extLst>
            </p:cNvPr>
            <p:cNvSpPr/>
            <p:nvPr/>
          </p:nvSpPr>
          <p:spPr>
            <a:xfrm>
              <a:off x="1089754" y="-88065"/>
              <a:ext cx="355224" cy="812800"/>
            </a:xfrm>
            <a:custGeom>
              <a:avLst/>
              <a:gdLst/>
              <a:ahLst/>
              <a:cxnLst/>
              <a:rect l="l" t="t" r="r" b="b"/>
              <a:pathLst>
                <a:path w="1444978" h="650240">
                  <a:moveTo>
                    <a:pt x="0" y="0"/>
                  </a:moveTo>
                  <a:lnTo>
                    <a:pt x="1444978" y="0"/>
                  </a:lnTo>
                  <a:lnTo>
                    <a:pt x="1444978" y="650240"/>
                  </a:lnTo>
                  <a:lnTo>
                    <a:pt x="0" y="650240"/>
                  </a:lnTo>
                  <a:close/>
                </a:path>
              </a:pathLst>
            </a:custGeom>
            <a:blipFill>
              <a:blip r:embed="rId4">
                <a:alphaModFix amt="31000"/>
              </a:blip>
              <a:stretch>
                <a:fillRect l="-150849" r="-104759" b="-3610"/>
              </a:stretch>
            </a:blipFill>
          </p:spPr>
        </p:sp>
      </p:grp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788"/>
          <a:stretch/>
        </p:blipFill>
        <p:spPr>
          <a:xfrm>
            <a:off x="228600" y="3329768"/>
            <a:ext cx="7419780" cy="390514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63"/>
          <a:stretch/>
        </p:blipFill>
        <p:spPr>
          <a:xfrm>
            <a:off x="597391" y="7339914"/>
            <a:ext cx="8936135" cy="1736262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4768" y="5815317"/>
            <a:ext cx="6764675" cy="4509783"/>
          </a:xfrm>
          <a:prstGeom prst="rect">
            <a:avLst/>
          </a:prstGeom>
        </p:spPr>
      </p:pic>
      <p:pic>
        <p:nvPicPr>
          <p:cNvPr id="12" name="Picture 2" descr="https://uc687166372c0b07655c7a6aeadf.previews.dropboxusercontent.com/p/thumb/ACCWvZzVKNDUTBBHO3Kd2CQfhZhNzHFbSFPJrpUn6u2mqx3lwt3LvJhJbq5oesTDM2NB1DCHoxudLXlNvu1iSeRB9Bpp8cOqmhqQbKKwFhIsJdeifO-zIVcG8cCoxvs__GzrDw5H2CjoTN8HEtWZShbgzz02mp1FuA4cjRw07JstztmEygKAuidqGx8l9VC9c8xC2CP5tdYj2-iDDiWH8a9t3lccxYq5lgfcEfwsL9V4MDjcCtsKeiWYgBHJGf-kaCqUEiDYdDQYWy7eyRhj5Ry-XvrkSHpw-LR3cmtCTsG8X-sDuc5-CVJ3ca2mdKLd1W9KI00zomsbOU5Vp6IjKOyze4vYoLFJeV7M35eiKI__K3adismIjn7Opibx-iUtZW6Yc6tG0VIJX5qykaFzCW6Myb0RJuEDoNToDbOd_UkCAWjpzKCoM44sP5b9DWif2QPWoZ8vSTa3AkTvICvuHgq2/p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968" y="2700097"/>
            <a:ext cx="6792157" cy="452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2023_UJEP_ETUR_00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9106"/>
          <a:stretch/>
        </p:blipFill>
        <p:spPr bwMode="auto">
          <a:xfrm>
            <a:off x="13258800" y="2014345"/>
            <a:ext cx="4678734" cy="360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97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534924" y="8940186"/>
            <a:ext cx="1834650" cy="827087"/>
          </a:xfrm>
          <a:custGeom>
            <a:avLst/>
            <a:gdLst/>
            <a:ahLst/>
            <a:cxnLst/>
            <a:rect l="l" t="t" r="r" b="b"/>
            <a:pathLst>
              <a:path w="1151145" h="495300">
                <a:moveTo>
                  <a:pt x="0" y="0"/>
                </a:moveTo>
                <a:lnTo>
                  <a:pt x="1151145" y="0"/>
                </a:lnTo>
                <a:lnTo>
                  <a:pt x="1151145" y="495300"/>
                </a:lnTo>
                <a:lnTo>
                  <a:pt x="0" y="495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4ABBCBAB-3B8B-4726-9EB0-52614935A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50" y="998537"/>
            <a:ext cx="13493250" cy="1143000"/>
          </a:xfrm>
        </p:spPr>
        <p:txBody>
          <a:bodyPr>
            <a:normAutofit/>
          </a:bodyPr>
          <a:lstStyle/>
          <a:p>
            <a:pPr algn="l"/>
            <a:r>
              <a:rPr lang="cs-CZ" sz="6600" b="1" dirty="0" smtClean="0">
                <a:solidFill>
                  <a:srgbClr val="702283"/>
                </a:solidFill>
                <a:latin typeface="Verdana Pro" panose="020B0604030504040204" pitchFamily="34" charset="0"/>
                <a:ea typeface="Verdana" panose="020B0604030504040204" pitchFamily="34" charset="0"/>
              </a:rPr>
              <a:t>Projekt RUR</a:t>
            </a:r>
            <a:endParaRPr lang="cs-CZ" sz="6600" b="1" dirty="0">
              <a:solidFill>
                <a:srgbClr val="702283"/>
              </a:solidFill>
              <a:latin typeface="Verdana Pro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Zástupný symbol pro obsah 14">
            <a:extLst>
              <a:ext uri="{FF2B5EF4-FFF2-40B4-BE49-F238E27FC236}">
                <a16:creationId xmlns:a16="http://schemas.microsoft.com/office/drawing/2014/main" id="{B3462040-831B-429D-98BF-3EE8B42CD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50" y="2691299"/>
            <a:ext cx="10064250" cy="5699125"/>
          </a:xfrm>
        </p:spPr>
        <p:txBody>
          <a:bodyPr>
            <a:normAutofit fontScale="92500"/>
          </a:bodyPr>
          <a:lstStyle/>
          <a:p>
            <a:r>
              <a:rPr lang="cs-CZ" b="1" dirty="0">
                <a:latin typeface="Verdana" panose="020B0604030504040204" pitchFamily="34" charset="0"/>
                <a:ea typeface="Verdana" panose="020B0604030504040204" pitchFamily="34" charset="0"/>
              </a:rPr>
              <a:t>Kreativní instituce – </a:t>
            </a:r>
            <a:r>
              <a:rPr lang="cs-CZ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KA4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= </a:t>
            </a:r>
            <a:r>
              <a:rPr lang="en-GB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Sy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stémové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uchopení udržitelnosti na institucionální úrovni – </a:t>
            </a:r>
            <a:r>
              <a:rPr lang="cs-CZ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showroom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ověřených inovativních řešení v oblasti energetiky, změny klimatu, ochrany biodiverzity a udržitelné mobility</a:t>
            </a:r>
          </a:p>
          <a:p>
            <a:pPr>
              <a:buFont typeface="Symbol" panose="05050102010706020507" pitchFamily="18" charset="2"/>
              <a:buChar char="Þ"/>
            </a:pP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Symbol" panose="05050102010706020507" pitchFamily="18" charset="2"/>
              <a:buChar char="Þ"/>
            </a:pP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Zavedení principů, monitoring </a:t>
            </a: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a reporting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udržitelnosti</a:t>
            </a:r>
            <a:r>
              <a:rPr lang="en-GB" dirty="0" smtClean="0">
                <a:latin typeface="Verdana" panose="020B0604030504040204" pitchFamily="34" charset="0"/>
                <a:ea typeface="Verdana" panose="020B0604030504040204" pitchFamily="34" charset="0"/>
              </a:rPr>
              <a:t>/ESG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Symbol" panose="05050102010706020507" pitchFamily="18" charset="2"/>
              <a:buChar char="Þ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Uplatnění na minimálně dalších dvou institucích </a:t>
            </a:r>
            <a:r>
              <a:rPr lang="cs-CZ" smtClean="0">
                <a:latin typeface="Verdana" panose="020B0604030504040204" pitchFamily="34" charset="0"/>
                <a:ea typeface="Verdana" panose="020B0604030504040204" pitchFamily="34" charset="0"/>
              </a:rPr>
              <a:t>v regionu</a:t>
            </a: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 typeface="Symbol" panose="05050102010706020507" pitchFamily="18" charset="2"/>
              <a:buChar char="Þ"/>
            </a:pPr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 Rozšíření 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povědomí o udržitelnosti</a:t>
            </a:r>
            <a:r>
              <a:rPr lang="en-GB" dirty="0" smtClean="0">
                <a:latin typeface="Verdana" panose="020B0604030504040204" pitchFamily="34" charset="0"/>
                <a:ea typeface="Verdana" panose="020B0604030504040204" pitchFamily="34" charset="0"/>
              </a:rPr>
              <a:t>/ESG</a:t>
            </a:r>
            <a:r>
              <a:rPr lang="cs-CZ" dirty="0" smtClean="0">
                <a:latin typeface="Verdana" panose="020B0604030504040204" pitchFamily="34" charset="0"/>
                <a:ea typeface="Verdana" panose="020B0604030504040204" pitchFamily="34" charset="0"/>
              </a:rPr>
              <a:t> obecně </a:t>
            </a:r>
            <a:endParaRPr lang="cs-CZ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2" indent="0">
              <a:buNone/>
            </a:pPr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/>
            <a:endParaRPr lang="cs-CZ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6" name="Group 7">
            <a:extLst>
              <a:ext uri="{FF2B5EF4-FFF2-40B4-BE49-F238E27FC236}">
                <a16:creationId xmlns:a16="http://schemas.microsoft.com/office/drawing/2014/main" id="{A7E4EF4A-D291-43FF-8619-41A14FD88B05}"/>
              </a:ext>
            </a:extLst>
          </p:cNvPr>
          <p:cNvGrpSpPr/>
          <p:nvPr/>
        </p:nvGrpSpPr>
        <p:grpSpPr>
          <a:xfrm>
            <a:off x="13792196" y="-770966"/>
            <a:ext cx="4495804" cy="11134165"/>
            <a:chOff x="0" y="-76200"/>
            <a:chExt cx="4816593" cy="2243667"/>
          </a:xfrm>
        </p:grpSpPr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A5B47786-7FBC-4823-BCD4-B6BCE7B5E9C3}"/>
                </a:ext>
              </a:extLst>
            </p:cNvPr>
            <p:cNvSpPr/>
            <p:nvPr/>
          </p:nvSpPr>
          <p:spPr>
            <a:xfrm>
              <a:off x="0" y="79159"/>
              <a:ext cx="4816592" cy="2072953"/>
            </a:xfrm>
            <a:custGeom>
              <a:avLst/>
              <a:gdLst/>
              <a:ahLst/>
              <a:cxnLst/>
              <a:rect l="l" t="t" r="r" b="b"/>
              <a:pathLst>
                <a:path w="4816592" h="2167467">
                  <a:moveTo>
                    <a:pt x="0" y="0"/>
                  </a:moveTo>
                  <a:lnTo>
                    <a:pt x="4816592" y="0"/>
                  </a:lnTo>
                  <a:lnTo>
                    <a:pt x="481659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702283">
                <a:alpha val="64706"/>
              </a:srgbClr>
            </a:solidFill>
          </p:spPr>
        </p: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B9468CB6-B4FB-4926-A8AD-F14F1DAB17D5}"/>
                </a:ext>
              </a:extLst>
            </p:cNvPr>
            <p:cNvSpPr txBox="1"/>
            <p:nvPr/>
          </p:nvSpPr>
          <p:spPr>
            <a:xfrm>
              <a:off x="0" y="-76200"/>
              <a:ext cx="4816593" cy="224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599"/>
                </a:lnSpc>
              </a:pPr>
              <a:endParaRPr dirty="0"/>
            </a:p>
          </p:txBody>
        </p:sp>
      </p:grpSp>
      <p:grpSp>
        <p:nvGrpSpPr>
          <p:cNvPr id="19" name="Group 2">
            <a:extLst>
              <a:ext uri="{FF2B5EF4-FFF2-40B4-BE49-F238E27FC236}">
                <a16:creationId xmlns:a16="http://schemas.microsoft.com/office/drawing/2014/main" id="{A419B530-CE5A-46E8-9CCD-92682FF5ABA8}"/>
              </a:ext>
            </a:extLst>
          </p:cNvPr>
          <p:cNvGrpSpPr/>
          <p:nvPr/>
        </p:nvGrpSpPr>
        <p:grpSpPr>
          <a:xfrm>
            <a:off x="13792197" y="-3465"/>
            <a:ext cx="4495803" cy="10287000"/>
            <a:chOff x="1089754" y="-88065"/>
            <a:chExt cx="355224" cy="812800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BD607970-F230-4A44-9E43-7C34B009B314}"/>
                </a:ext>
              </a:extLst>
            </p:cNvPr>
            <p:cNvSpPr/>
            <p:nvPr/>
          </p:nvSpPr>
          <p:spPr>
            <a:xfrm>
              <a:off x="1089754" y="-88065"/>
              <a:ext cx="355224" cy="812800"/>
            </a:xfrm>
            <a:custGeom>
              <a:avLst/>
              <a:gdLst/>
              <a:ahLst/>
              <a:cxnLst/>
              <a:rect l="l" t="t" r="r" b="b"/>
              <a:pathLst>
                <a:path w="1444978" h="650240">
                  <a:moveTo>
                    <a:pt x="0" y="0"/>
                  </a:moveTo>
                  <a:lnTo>
                    <a:pt x="1444978" y="0"/>
                  </a:lnTo>
                  <a:lnTo>
                    <a:pt x="1444978" y="650240"/>
                  </a:lnTo>
                  <a:lnTo>
                    <a:pt x="0" y="650240"/>
                  </a:lnTo>
                  <a:close/>
                </a:path>
              </a:pathLst>
            </a:custGeom>
            <a:blipFill>
              <a:blip r:embed="rId3">
                <a:alphaModFix amt="31000"/>
              </a:blip>
              <a:stretch>
                <a:fillRect l="-150849" r="-104759" b="-3610"/>
              </a:stretch>
            </a:blipFill>
          </p:spPr>
        </p:sp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8559" y="1850263"/>
            <a:ext cx="6629400" cy="6560772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13353812" y="8052822"/>
            <a:ext cx="3538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Studie proveditelnosti Projektu RUR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69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</TotalTime>
  <Words>759</Words>
  <Application>Microsoft Office PowerPoint</Application>
  <PresentationFormat>Vlastní</PresentationFormat>
  <Paragraphs>118</Paragraphs>
  <Slides>18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6" baseType="lpstr">
      <vt:lpstr>Symbol</vt:lpstr>
      <vt:lpstr>Verdana Pro Bold</vt:lpstr>
      <vt:lpstr>Verdana Pro</vt:lpstr>
      <vt:lpstr>Calibri</vt:lpstr>
      <vt:lpstr>Wingdings</vt:lpstr>
      <vt:lpstr>Verdana</vt:lpstr>
      <vt:lpstr>Arial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Projekty a aktivity na UJEP</vt:lpstr>
      <vt:lpstr>Projekt RUR</vt:lpstr>
      <vt:lpstr>Kreativní instituce</vt:lpstr>
      <vt:lpstr>Management ESG</vt:lpstr>
      <vt:lpstr>Infrastruktura</vt:lpstr>
      <vt:lpstr>Adaptace na změnu klimatu</vt:lpstr>
      <vt:lpstr>Udržitelná mobilita</vt:lpstr>
      <vt:lpstr>Sítě spolupráce</vt:lpstr>
      <vt:lpstr>Žebříčky udržitelnosti</vt:lpstr>
      <vt:lpstr>Závěr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</dc:title>
  <dc:creator>Acer</dc:creator>
  <cp:lastModifiedBy>Dana Kapitulčinová</cp:lastModifiedBy>
  <cp:revision>47</cp:revision>
  <dcterms:created xsi:type="dcterms:W3CDTF">2006-08-16T00:00:00Z</dcterms:created>
  <dcterms:modified xsi:type="dcterms:W3CDTF">2024-11-22T08:17:28Z</dcterms:modified>
  <dc:identifier>DAGHveJG4gA</dc:identifier>
</cp:coreProperties>
</file>