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5" r:id="rId4"/>
    <p:sldId id="261" r:id="rId5"/>
    <p:sldId id="264" r:id="rId6"/>
    <p:sldId id="263" r:id="rId7"/>
    <p:sldId id="259" r:id="rId8"/>
    <p:sldId id="262" r:id="rId9"/>
    <p:sldId id="266" r:id="rId10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ADB"/>
    <a:srgbClr val="6D1F80"/>
    <a:srgbClr val="F39433"/>
    <a:srgbClr val="CC6DA4"/>
    <a:srgbClr val="29B8CE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7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7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6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89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49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7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23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20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77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45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14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05DE-C59C-4E04-B81D-DEAD53AD0FD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6868-DDE8-4711-8DF7-4C992C44A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46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D1C7E-F483-4101-A231-675E8C8A5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307" y="4168807"/>
            <a:ext cx="8278585" cy="4456853"/>
          </a:xfrm>
        </p:spPr>
        <p:txBody>
          <a:bodyPr anchor="t">
            <a:normAutofit/>
          </a:bodyPr>
          <a:lstStyle/>
          <a:p>
            <a:r>
              <a:rPr lang="cs-CZ" sz="4600" b="1" dirty="0">
                <a:latin typeface="Verdana" panose="020B0604030504040204" pitchFamily="34" charset="0"/>
                <a:ea typeface="Verdana" panose="020B0604030504040204" pitchFamily="34" charset="0"/>
              </a:rPr>
              <a:t>Šablony pro tvorbu plakátů v projektu RUR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A2DD97-FC0D-4A2D-9C64-65D733535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308" y="6397233"/>
            <a:ext cx="8278584" cy="3090756"/>
          </a:xfrm>
        </p:spPr>
        <p:txBody>
          <a:bodyPr/>
          <a:lstStyle/>
          <a:p>
            <a:r>
              <a:rPr lang="cs-CZ" dirty="0"/>
              <a:t>V následujících snímcích jsou předpřipravené vzorové plakáty k vybraným aktivitám v rámci projektu RUR. </a:t>
            </a:r>
          </a:p>
          <a:p>
            <a:r>
              <a:rPr lang="cs-CZ" dirty="0"/>
              <a:t>Plakáty jsou vyhotoveny ve 4 barvách odpovídajících klíčovým aktivitám. U každé barvy jsou dvě verze – pro stručnější i obsáhlejší sdělení.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F53DF2-B524-4FC7-BF8B-B5C122F12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817" y="1030201"/>
            <a:ext cx="4547565" cy="183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1" y="9048750"/>
            <a:ext cx="9601200" cy="2230969"/>
          </a:xfrm>
          <a:prstGeom prst="rect">
            <a:avLst/>
          </a:prstGeom>
          <a:solidFill>
            <a:srgbClr val="F3943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90" y="2214412"/>
            <a:ext cx="8161020" cy="1203293"/>
          </a:xfrm>
        </p:spPr>
        <p:txBody>
          <a:bodyPr>
            <a:noAutofit/>
          </a:bodyPr>
          <a:lstStyle/>
          <a:p>
            <a:pPr algn="l"/>
            <a:r>
              <a:rPr lang="cs-CZ" sz="65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MEDIKEM NA ZKOUŠKU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5F8CD6-62BD-41E0-9F83-A7FBE3CDA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184" y="3837288"/>
            <a:ext cx="8499903" cy="656711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17. června 2024 | 8.00 hod.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53391" y="4917022"/>
            <a:ext cx="8161019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500"/>
              </a:lnSpc>
            </a:pPr>
            <a:r>
              <a:rPr lang="cs-CZ" sz="1900" b="1" dirty="0">
                <a:latin typeface="Verdana" panose="020B0604030504040204" pitchFamily="34" charset="0"/>
                <a:ea typeface="Verdana" panose="020B0604030504040204" pitchFamily="34" charset="0"/>
              </a:rPr>
              <a:t>Katedra biologie zve žáky základních škol na interaktivní přednášku </a:t>
            </a:r>
            <a:r>
              <a:rPr lang="cs-CZ" sz="1900" b="1" i="1" dirty="0">
                <a:latin typeface="Verdana" panose="020B0604030504040204" pitchFamily="34" charset="0"/>
                <a:ea typeface="Verdana" panose="020B0604030504040204" pitchFamily="34" charset="0"/>
              </a:rPr>
              <a:t>Medikem na zkoušku. </a:t>
            </a:r>
            <a:endParaRPr lang="cs-CZ" sz="19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911644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co se mohou žáci těšit?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480476" y="6517641"/>
            <a:ext cx="50098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Základy biologie člověka, anatomie či lékařské terminologie.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Informace o různých medicínských oborech.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Ukázky radiologického vyšetření, stomatologie, chirurgie či farmacie.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AAFAA60-07F7-4438-B997-715D5369F4D7}"/>
              </a:ext>
            </a:extLst>
          </p:cNvPr>
          <p:cNvSpPr/>
          <p:nvPr/>
        </p:nvSpPr>
        <p:spPr>
          <a:xfrm>
            <a:off x="480477" y="9853839"/>
            <a:ext cx="5009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Katedra biologie, PřF UJEP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Za Válcovnou 1000/8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Ústí nad Labem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501703" y="11478026"/>
            <a:ext cx="72923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Akce probíhá v rámci projektu RUR – Region univerzitě, univerzita regionu, reg. č. CZ.10.02.01/00/22_002/0000210. Aktivita A.2.26 Návštěvní programy – workshopy pro učitele s třídním kolektivem projektu RUR.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17CF60D-DA3E-439A-9AB5-BEABA9627EAC}"/>
              </a:ext>
            </a:extLst>
          </p:cNvPr>
          <p:cNvSpPr/>
          <p:nvPr/>
        </p:nvSpPr>
        <p:spPr>
          <a:xfrm>
            <a:off x="5528461" y="9887728"/>
            <a:ext cx="348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</a:rPr>
              <a:t>magda.skvorova@ujep.cz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B807DA8D-FC54-4CD7-BD03-2A71E55B5A43}"/>
              </a:ext>
            </a:extLst>
          </p:cNvPr>
          <p:cNvSpPr/>
          <p:nvPr/>
        </p:nvSpPr>
        <p:spPr>
          <a:xfrm>
            <a:off x="480476" y="9381318"/>
            <a:ext cx="42111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Místo konání 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3E4B3577-F026-445D-9F35-4F446E0801F8}"/>
              </a:ext>
            </a:extLst>
          </p:cNvPr>
          <p:cNvSpPr/>
          <p:nvPr/>
        </p:nvSpPr>
        <p:spPr>
          <a:xfrm>
            <a:off x="5541516" y="9419418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pic>
        <p:nvPicPr>
          <p:cNvPr id="58" name="Obrázek 57">
            <a:extLst>
              <a:ext uri="{FF2B5EF4-FFF2-40B4-BE49-F238E27FC236}">
                <a16:creationId xmlns:a16="http://schemas.microsoft.com/office/drawing/2014/main" id="{2DD1FB2A-3DD4-4684-A8A5-D047A98C09D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18"/>
          <a:stretch/>
        </p:blipFill>
        <p:spPr>
          <a:xfrm>
            <a:off x="5490362" y="5352446"/>
            <a:ext cx="3705812" cy="40403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3F0FC15-7CF7-4566-9C2C-EF8AA68487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0" y="6899300"/>
            <a:ext cx="9596648" cy="753035"/>
          </a:xfrm>
          <a:prstGeom prst="rect">
            <a:avLst/>
          </a:prstGeom>
          <a:solidFill>
            <a:srgbClr val="F3943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89" y="1912663"/>
            <a:ext cx="8492697" cy="1203293"/>
          </a:xfrm>
        </p:spPr>
        <p:txBody>
          <a:bodyPr>
            <a:noAutofit/>
          </a:bodyPr>
          <a:lstStyle/>
          <a:p>
            <a:pPr algn="l"/>
            <a:r>
              <a:rPr lang="cs-CZ" sz="40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EduPower:</a:t>
            </a:r>
            <a:br>
              <a:rPr lang="cs-CZ" sz="40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2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PLATFORMA PEDAGOGICKÉ EXCELENCE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80476" y="3298993"/>
            <a:ext cx="8640248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Začínáme v září 2024. Určeno pedagogickým pracovníkům a ostatním zájemcům o vzdělávání z Ústeckého kraje.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194118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 nabízíme?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623149" y="5601477"/>
            <a:ext cx="562525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Balíčky 40 hodin společného setkávání 	    v různých formách aktivit, zaměřené na aktuální a inovativní témata z oblasti přírodovědného vzdělávání.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485374" y="11576000"/>
            <a:ext cx="7116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Tento program probíhá v rámci aktivity B.3.13 EduPower: Platforma pedagogické excelence Ústeckého kraje projektu RUR – Region univerzitě, univerzita regionu (reg. č. CZ.10.02.01/00/22_002/0000210)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22093B4C-9EC1-47D9-8062-495557F81C73}"/>
              </a:ext>
            </a:extLst>
          </p:cNvPr>
          <p:cNvSpPr/>
          <p:nvPr/>
        </p:nvSpPr>
        <p:spPr>
          <a:xfrm>
            <a:off x="480476" y="3996214"/>
            <a:ext cx="618158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Smyslem aktivity je podpořit učitelskou profesi, umožnit prostor pro vzájemnou inspiraci i prohloubení nových dovedností či znalostí a poskytnout rozmanitou škálu atraktivních didaktických materiálů.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A814916-CFEA-4279-8947-821306243965}"/>
              </a:ext>
            </a:extLst>
          </p:cNvPr>
          <p:cNvSpPr/>
          <p:nvPr/>
        </p:nvSpPr>
        <p:spPr>
          <a:xfrm>
            <a:off x="666628" y="6965230"/>
            <a:ext cx="8356121" cy="63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balíček: navržen zejména potřebám učitelů MŠ a 1. stupně ZŠ</a:t>
            </a:r>
          </a:p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balíček: navržen zejména potřebám učitelů 2. stupně ZŠ a SŠ/G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0D6BA16-31EB-4442-ACCB-83A25098A68B}"/>
              </a:ext>
            </a:extLst>
          </p:cNvPr>
          <p:cNvSpPr/>
          <p:nvPr/>
        </p:nvSpPr>
        <p:spPr>
          <a:xfrm>
            <a:off x="480476" y="7795979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Formy setkávání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0187EC9-9F2A-4A2C-8563-6E72858675A8}"/>
              </a:ext>
            </a:extLst>
          </p:cNvPr>
          <p:cNvSpPr/>
          <p:nvPr/>
        </p:nvSpPr>
        <p:spPr>
          <a:xfrm>
            <a:off x="480476" y="10681607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394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E3D4944E-96D7-4A02-9AD2-1C6B1E02A674}"/>
              </a:ext>
            </a:extLst>
          </p:cNvPr>
          <p:cNvSpPr/>
          <p:nvPr/>
        </p:nvSpPr>
        <p:spPr>
          <a:xfrm>
            <a:off x="480476" y="11063289"/>
            <a:ext cx="34174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katerina.jancarikova@ujep.cz</a:t>
            </a:r>
          </a:p>
        </p:txBody>
      </p: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C27476C7-95E7-4EE0-93E7-71F5DFF0B263}"/>
              </a:ext>
            </a:extLst>
          </p:cNvPr>
          <p:cNvGrpSpPr/>
          <p:nvPr/>
        </p:nvGrpSpPr>
        <p:grpSpPr>
          <a:xfrm>
            <a:off x="2537992" y="8364146"/>
            <a:ext cx="2235640" cy="2179810"/>
            <a:chOff x="2733940" y="8380475"/>
            <a:chExt cx="2235640" cy="2179810"/>
          </a:xfrm>
        </p:grpSpPr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A560EE4D-22AD-4487-8E80-6B77D5EC4EB1}"/>
                </a:ext>
              </a:extLst>
            </p:cNvPr>
            <p:cNvSpPr/>
            <p:nvPr/>
          </p:nvSpPr>
          <p:spPr>
            <a:xfrm>
              <a:off x="273394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3D80C887-B771-4B87-97A9-BD78C4861897}"/>
                </a:ext>
              </a:extLst>
            </p:cNvPr>
            <p:cNvSpPr/>
            <p:nvPr/>
          </p:nvSpPr>
          <p:spPr>
            <a:xfrm>
              <a:off x="3097796" y="8640586"/>
              <a:ext cx="1485119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Online webináře</a:t>
              </a:r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78C39013-BA98-43BE-8D69-C639CBBD4391}"/>
                </a:ext>
              </a:extLst>
            </p:cNvPr>
            <p:cNvSpPr/>
            <p:nvPr/>
          </p:nvSpPr>
          <p:spPr>
            <a:xfrm>
              <a:off x="2850207" y="9241564"/>
              <a:ext cx="199248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Inovativní </a:t>
              </a:r>
            </a:p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aktivity v online prostoru.</a:t>
              </a:r>
            </a:p>
          </p:txBody>
        </p:sp>
      </p:grpSp>
      <p:grpSp>
        <p:nvGrpSpPr>
          <p:cNvPr id="79" name="Skupina 78">
            <a:extLst>
              <a:ext uri="{FF2B5EF4-FFF2-40B4-BE49-F238E27FC236}">
                <a16:creationId xmlns:a16="http://schemas.microsoft.com/office/drawing/2014/main" id="{2657E9F7-40A4-4B10-9D72-744F74B8A6D6}"/>
              </a:ext>
            </a:extLst>
          </p:cNvPr>
          <p:cNvGrpSpPr/>
          <p:nvPr/>
        </p:nvGrpSpPr>
        <p:grpSpPr>
          <a:xfrm>
            <a:off x="4827826" y="8380475"/>
            <a:ext cx="2235640" cy="2179810"/>
            <a:chOff x="4925800" y="8380475"/>
            <a:chExt cx="2235640" cy="2179810"/>
          </a:xfrm>
        </p:grpSpPr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B9EFCA86-0E4C-4752-9373-C1B8C886DCD5}"/>
                </a:ext>
              </a:extLst>
            </p:cNvPr>
            <p:cNvSpPr/>
            <p:nvPr/>
          </p:nvSpPr>
          <p:spPr>
            <a:xfrm>
              <a:off x="492580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91041F7E-2C56-4BE1-80B9-457AE8280F60}"/>
                </a:ext>
              </a:extLst>
            </p:cNvPr>
            <p:cNvSpPr/>
            <p:nvPr/>
          </p:nvSpPr>
          <p:spPr>
            <a:xfrm>
              <a:off x="5081375" y="8636243"/>
              <a:ext cx="196706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Exkurze </a:t>
              </a:r>
            </a:p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a učení venku</a:t>
              </a:r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1FFB60B6-FDBA-4E50-9E69-E9CD12515DA1}"/>
                </a:ext>
              </a:extLst>
            </p:cNvPr>
            <p:cNvSpPr/>
            <p:nvPr/>
          </p:nvSpPr>
          <p:spPr>
            <a:xfrm>
              <a:off x="5169492" y="9241564"/>
              <a:ext cx="179083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Společné cesty za novým poznáním.</a:t>
              </a:r>
            </a:p>
          </p:txBody>
        </p:sp>
      </p:grpSp>
      <p:sp>
        <p:nvSpPr>
          <p:cNvPr id="76" name="Ovál 75">
            <a:extLst>
              <a:ext uri="{FF2B5EF4-FFF2-40B4-BE49-F238E27FC236}">
                <a16:creationId xmlns:a16="http://schemas.microsoft.com/office/drawing/2014/main" id="{2CFD36A7-B2E6-4843-91A2-AC9975D08DE3}"/>
              </a:ext>
            </a:extLst>
          </p:cNvPr>
          <p:cNvSpPr/>
          <p:nvPr/>
        </p:nvSpPr>
        <p:spPr>
          <a:xfrm>
            <a:off x="7149933" y="8380475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B82E30F2-C0ED-44DF-87EE-85B5FB556678}"/>
              </a:ext>
            </a:extLst>
          </p:cNvPr>
          <p:cNvSpPr/>
          <p:nvPr/>
        </p:nvSpPr>
        <p:spPr>
          <a:xfrm>
            <a:off x="7471269" y="8812364"/>
            <a:ext cx="1606107" cy="36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Konference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496EBEEB-9EDC-4683-8C83-354E3F710399}"/>
              </a:ext>
            </a:extLst>
          </p:cNvPr>
          <p:cNvSpPr/>
          <p:nvPr/>
        </p:nvSpPr>
        <p:spPr>
          <a:xfrm>
            <a:off x="7318249" y="9167103"/>
            <a:ext cx="19670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Učitelé učitelům, sdílení nápadů, názorů </a:t>
            </a:r>
          </a:p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 poznatků.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21809D49-0EE3-4D6E-9BF6-00EA2A9E2C2D}"/>
              </a:ext>
            </a:extLst>
          </p:cNvPr>
          <p:cNvSpPr/>
          <p:nvPr/>
        </p:nvSpPr>
        <p:spPr>
          <a:xfrm>
            <a:off x="222167" y="8315159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6B65CE20-9656-49C2-AEFC-8D81B3F91781}"/>
              </a:ext>
            </a:extLst>
          </p:cNvPr>
          <p:cNvSpPr/>
          <p:nvPr/>
        </p:nvSpPr>
        <p:spPr>
          <a:xfrm>
            <a:off x="420278" y="8721305"/>
            <a:ext cx="17432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Workshopy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9866BFA9-BA0A-4B7B-98AF-CBFBC506D470}"/>
              </a:ext>
            </a:extLst>
          </p:cNvPr>
          <p:cNvSpPr/>
          <p:nvPr/>
        </p:nvSpPr>
        <p:spPr>
          <a:xfrm>
            <a:off x="386240" y="9083151"/>
            <a:ext cx="1876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Rozmanité aktivity, tvorba didaktických pomůcek.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9CAE9BF7-11E8-4699-85BD-1B5F6A6195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pic>
        <p:nvPicPr>
          <p:cNvPr id="34" name="Obrázek 33">
            <a:extLst>
              <a:ext uri="{FF2B5EF4-FFF2-40B4-BE49-F238E27FC236}">
                <a16:creationId xmlns:a16="http://schemas.microsoft.com/office/drawing/2014/main" id="{A68EFFB7-F8B9-4FC3-A3DD-3832E0C7780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18"/>
          <a:stretch/>
        </p:blipFill>
        <p:spPr>
          <a:xfrm>
            <a:off x="6136230" y="3802100"/>
            <a:ext cx="3033481" cy="330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6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1" y="9048750"/>
            <a:ext cx="9601200" cy="2230969"/>
          </a:xfrm>
          <a:prstGeom prst="rect">
            <a:avLst/>
          </a:prstGeom>
          <a:solidFill>
            <a:srgbClr val="CC6DA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90" y="2214412"/>
            <a:ext cx="8161020" cy="1203293"/>
          </a:xfrm>
        </p:spPr>
        <p:txBody>
          <a:bodyPr>
            <a:noAutofit/>
          </a:bodyPr>
          <a:lstStyle/>
          <a:p>
            <a:pPr algn="l"/>
            <a:r>
              <a:rPr lang="cs-CZ" sz="65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MEDIKEM NA ZKOUŠKU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5F8CD6-62BD-41E0-9F83-A7FBE3CDA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184" y="3837288"/>
            <a:ext cx="8499903" cy="656711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17. června 2024 | 8.00 hod.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53391" y="4917022"/>
            <a:ext cx="8161019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500"/>
              </a:lnSpc>
            </a:pPr>
            <a:r>
              <a:rPr lang="cs-CZ" sz="1900" b="1" dirty="0">
                <a:latin typeface="Verdana" panose="020B0604030504040204" pitchFamily="34" charset="0"/>
                <a:ea typeface="Verdana" panose="020B0604030504040204" pitchFamily="34" charset="0"/>
              </a:rPr>
              <a:t>Katedra biologie zve žáky základních škol na interaktivní přednášku </a:t>
            </a:r>
            <a:r>
              <a:rPr lang="cs-CZ" sz="1900" b="1" i="1" dirty="0">
                <a:latin typeface="Verdana" panose="020B0604030504040204" pitchFamily="34" charset="0"/>
                <a:ea typeface="Verdana" panose="020B0604030504040204" pitchFamily="34" charset="0"/>
              </a:rPr>
              <a:t>Medikem na zkoušku. </a:t>
            </a:r>
            <a:endParaRPr lang="cs-CZ" sz="19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911644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co se mohou žáci těšit?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480476" y="6517641"/>
            <a:ext cx="50098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Základy biologie člověka, anatomie či lékařské terminologie.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Informace o různých medicínských oborech.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Ukázky radiologického vyšetření, stomatologie, chirurgie či farmacie.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AAFAA60-07F7-4438-B997-715D5369F4D7}"/>
              </a:ext>
            </a:extLst>
          </p:cNvPr>
          <p:cNvSpPr/>
          <p:nvPr/>
        </p:nvSpPr>
        <p:spPr>
          <a:xfrm>
            <a:off x="480477" y="9853839"/>
            <a:ext cx="5009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Katedra biologie, PřF UJEP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Za Válcovnou 1000/8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Ústí nad Labem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501703" y="11478026"/>
            <a:ext cx="76135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Akce probíhá v rámci projektu RUR – Region univerzitě, univerzita regionu, reg. č. CZ.10.02.01/00/22_002/0000210. Aktivita A.2.26 Návštěvní programy – workshopy pro učitele s třídním kolektivem projektu RUR.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17CF60D-DA3E-439A-9AB5-BEABA9627EAC}"/>
              </a:ext>
            </a:extLst>
          </p:cNvPr>
          <p:cNvSpPr/>
          <p:nvPr/>
        </p:nvSpPr>
        <p:spPr>
          <a:xfrm>
            <a:off x="5528461" y="9887728"/>
            <a:ext cx="348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</a:rPr>
              <a:t>magda.skvorova@ujep.cz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B807DA8D-FC54-4CD7-BD03-2A71E55B5A43}"/>
              </a:ext>
            </a:extLst>
          </p:cNvPr>
          <p:cNvSpPr/>
          <p:nvPr/>
        </p:nvSpPr>
        <p:spPr>
          <a:xfrm>
            <a:off x="480476" y="9381318"/>
            <a:ext cx="42111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Místo konání 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3E4B3577-F026-445D-9F35-4F446E0801F8}"/>
              </a:ext>
            </a:extLst>
          </p:cNvPr>
          <p:cNvSpPr/>
          <p:nvPr/>
        </p:nvSpPr>
        <p:spPr>
          <a:xfrm>
            <a:off x="5541516" y="9419418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10A3813F-0DCD-471E-9263-105A2FB04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193C6C22-7902-437B-8E6E-EB0552D8CE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021" y="5356238"/>
            <a:ext cx="3705154" cy="524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3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0" y="6899300"/>
            <a:ext cx="9596648" cy="753035"/>
          </a:xfrm>
          <a:prstGeom prst="rect">
            <a:avLst/>
          </a:prstGeom>
          <a:solidFill>
            <a:srgbClr val="CC6DA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89" y="1912663"/>
            <a:ext cx="8492697" cy="1203293"/>
          </a:xfrm>
        </p:spPr>
        <p:txBody>
          <a:bodyPr>
            <a:noAutofit/>
          </a:bodyPr>
          <a:lstStyle/>
          <a:p>
            <a:pPr algn="l"/>
            <a:r>
              <a:rPr lang="cs-CZ" sz="40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EduPower:</a:t>
            </a:r>
            <a:br>
              <a:rPr lang="cs-CZ" sz="40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2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PLATFORMA PEDAGOGICKÉ EXCELENCE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80476" y="3298993"/>
            <a:ext cx="8640248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Začínáme v září 2024. Určeno pedagogickým pracovníkům a ostatním zájemcům o vzdělávání z Ústeckého kraje.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194118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 nabízíme?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623149" y="5601477"/>
            <a:ext cx="562525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Balíčky 40 hodin společného setkávání 	    v různých formách aktivit, zaměřené na aktuální a inovativní témata z oblasti přírodovědného vzdělávání.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485374" y="11576000"/>
            <a:ext cx="7116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Tento program probíhá v rámci aktivity B.3.13 EduPower: Platforma pedagogické excelence Ústeckého kraje projektu RUR – Region univerzitě, univerzita regionu (reg. č. CZ.10.02.01/00/22_002/0000210)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7A814916-CFEA-4279-8947-821306243965}"/>
              </a:ext>
            </a:extLst>
          </p:cNvPr>
          <p:cNvSpPr/>
          <p:nvPr/>
        </p:nvSpPr>
        <p:spPr>
          <a:xfrm>
            <a:off x="666628" y="6965230"/>
            <a:ext cx="8356121" cy="63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balíček: navržen zejména potřebám učitelů MŠ a 1. stupně ZŠ</a:t>
            </a:r>
          </a:p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balíček: navržen zejména potřebám učitelů 2. stupně ZŠ a SŠ/G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0D6BA16-31EB-4442-ACCB-83A25098A68B}"/>
              </a:ext>
            </a:extLst>
          </p:cNvPr>
          <p:cNvSpPr/>
          <p:nvPr/>
        </p:nvSpPr>
        <p:spPr>
          <a:xfrm>
            <a:off x="480476" y="7795979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Formy setkávání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0187EC9-9F2A-4A2C-8563-6E72858675A8}"/>
              </a:ext>
            </a:extLst>
          </p:cNvPr>
          <p:cNvSpPr/>
          <p:nvPr/>
        </p:nvSpPr>
        <p:spPr>
          <a:xfrm>
            <a:off x="480476" y="10681607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CC6D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E3D4944E-96D7-4A02-9AD2-1C6B1E02A674}"/>
              </a:ext>
            </a:extLst>
          </p:cNvPr>
          <p:cNvSpPr/>
          <p:nvPr/>
        </p:nvSpPr>
        <p:spPr>
          <a:xfrm>
            <a:off x="480476" y="11063289"/>
            <a:ext cx="34174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katerina.jancarikova@ujep.cz</a:t>
            </a:r>
          </a:p>
        </p:txBody>
      </p: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C27476C7-95E7-4EE0-93E7-71F5DFF0B263}"/>
              </a:ext>
            </a:extLst>
          </p:cNvPr>
          <p:cNvGrpSpPr/>
          <p:nvPr/>
        </p:nvGrpSpPr>
        <p:grpSpPr>
          <a:xfrm>
            <a:off x="2537992" y="8364146"/>
            <a:ext cx="2235640" cy="2179810"/>
            <a:chOff x="2733940" y="8380475"/>
            <a:chExt cx="2235640" cy="2179810"/>
          </a:xfrm>
        </p:grpSpPr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A560EE4D-22AD-4487-8E80-6B77D5EC4EB1}"/>
                </a:ext>
              </a:extLst>
            </p:cNvPr>
            <p:cNvSpPr/>
            <p:nvPr/>
          </p:nvSpPr>
          <p:spPr>
            <a:xfrm>
              <a:off x="273394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3D80C887-B771-4B87-97A9-BD78C4861897}"/>
                </a:ext>
              </a:extLst>
            </p:cNvPr>
            <p:cNvSpPr/>
            <p:nvPr/>
          </p:nvSpPr>
          <p:spPr>
            <a:xfrm>
              <a:off x="3097796" y="8640586"/>
              <a:ext cx="1485119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Online webináře</a:t>
              </a:r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78C39013-BA98-43BE-8D69-C639CBBD4391}"/>
                </a:ext>
              </a:extLst>
            </p:cNvPr>
            <p:cNvSpPr/>
            <p:nvPr/>
          </p:nvSpPr>
          <p:spPr>
            <a:xfrm>
              <a:off x="2850207" y="9241564"/>
              <a:ext cx="199248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Inovativní </a:t>
              </a:r>
            </a:p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aktivity v online prostoru.</a:t>
              </a:r>
            </a:p>
          </p:txBody>
        </p:sp>
      </p:grpSp>
      <p:grpSp>
        <p:nvGrpSpPr>
          <p:cNvPr id="79" name="Skupina 78">
            <a:extLst>
              <a:ext uri="{FF2B5EF4-FFF2-40B4-BE49-F238E27FC236}">
                <a16:creationId xmlns:a16="http://schemas.microsoft.com/office/drawing/2014/main" id="{2657E9F7-40A4-4B10-9D72-744F74B8A6D6}"/>
              </a:ext>
            </a:extLst>
          </p:cNvPr>
          <p:cNvGrpSpPr/>
          <p:nvPr/>
        </p:nvGrpSpPr>
        <p:grpSpPr>
          <a:xfrm>
            <a:off x="4827826" y="8380475"/>
            <a:ext cx="2235640" cy="2179810"/>
            <a:chOff x="4925800" y="8380475"/>
            <a:chExt cx="2235640" cy="2179810"/>
          </a:xfrm>
        </p:grpSpPr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B9EFCA86-0E4C-4752-9373-C1B8C886DCD5}"/>
                </a:ext>
              </a:extLst>
            </p:cNvPr>
            <p:cNvSpPr/>
            <p:nvPr/>
          </p:nvSpPr>
          <p:spPr>
            <a:xfrm>
              <a:off x="492580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91041F7E-2C56-4BE1-80B9-457AE8280F60}"/>
                </a:ext>
              </a:extLst>
            </p:cNvPr>
            <p:cNvSpPr/>
            <p:nvPr/>
          </p:nvSpPr>
          <p:spPr>
            <a:xfrm>
              <a:off x="5081375" y="8636243"/>
              <a:ext cx="196706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Exkurze </a:t>
              </a:r>
            </a:p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a učení venku</a:t>
              </a:r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1FFB60B6-FDBA-4E50-9E69-E9CD12515DA1}"/>
                </a:ext>
              </a:extLst>
            </p:cNvPr>
            <p:cNvSpPr/>
            <p:nvPr/>
          </p:nvSpPr>
          <p:spPr>
            <a:xfrm>
              <a:off x="5169492" y="9241564"/>
              <a:ext cx="179083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Společné cesty za novým poznáním.</a:t>
              </a:r>
            </a:p>
          </p:txBody>
        </p:sp>
      </p:grpSp>
      <p:sp>
        <p:nvSpPr>
          <p:cNvPr id="76" name="Ovál 75">
            <a:extLst>
              <a:ext uri="{FF2B5EF4-FFF2-40B4-BE49-F238E27FC236}">
                <a16:creationId xmlns:a16="http://schemas.microsoft.com/office/drawing/2014/main" id="{2CFD36A7-B2E6-4843-91A2-AC9975D08DE3}"/>
              </a:ext>
            </a:extLst>
          </p:cNvPr>
          <p:cNvSpPr/>
          <p:nvPr/>
        </p:nvSpPr>
        <p:spPr>
          <a:xfrm>
            <a:off x="7149933" y="8380475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B82E30F2-C0ED-44DF-87EE-85B5FB556678}"/>
              </a:ext>
            </a:extLst>
          </p:cNvPr>
          <p:cNvSpPr/>
          <p:nvPr/>
        </p:nvSpPr>
        <p:spPr>
          <a:xfrm>
            <a:off x="7471269" y="8812364"/>
            <a:ext cx="1606107" cy="36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Konference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496EBEEB-9EDC-4683-8C83-354E3F710399}"/>
              </a:ext>
            </a:extLst>
          </p:cNvPr>
          <p:cNvSpPr/>
          <p:nvPr/>
        </p:nvSpPr>
        <p:spPr>
          <a:xfrm>
            <a:off x="7318249" y="9167103"/>
            <a:ext cx="19670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Učitelé učitelům, sdílení nápadů, názorů </a:t>
            </a:r>
          </a:p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 poznatků.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21809D49-0EE3-4D6E-9BF6-00EA2A9E2C2D}"/>
              </a:ext>
            </a:extLst>
          </p:cNvPr>
          <p:cNvSpPr/>
          <p:nvPr/>
        </p:nvSpPr>
        <p:spPr>
          <a:xfrm>
            <a:off x="222167" y="8315159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6B65CE20-9656-49C2-AEFC-8D81B3F91781}"/>
              </a:ext>
            </a:extLst>
          </p:cNvPr>
          <p:cNvSpPr/>
          <p:nvPr/>
        </p:nvSpPr>
        <p:spPr>
          <a:xfrm>
            <a:off x="420278" y="8721305"/>
            <a:ext cx="17432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Workshopy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9866BFA9-BA0A-4B7B-98AF-CBFBC506D470}"/>
              </a:ext>
            </a:extLst>
          </p:cNvPr>
          <p:cNvSpPr/>
          <p:nvPr/>
        </p:nvSpPr>
        <p:spPr>
          <a:xfrm>
            <a:off x="386240" y="9083151"/>
            <a:ext cx="1876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Rozmanité aktivity, tvorba didaktických pomůcek.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9CAE9BF7-11E8-4699-85BD-1B5F6A6195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B82131C6-662A-4588-95B3-5602717787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869" y="3827436"/>
            <a:ext cx="2986664" cy="4224418"/>
          </a:xfrm>
          <a:prstGeom prst="rect">
            <a:avLst/>
          </a:prstGeom>
        </p:spPr>
      </p:pic>
      <p:sp>
        <p:nvSpPr>
          <p:cNvPr id="34" name="Obdélník 33">
            <a:extLst>
              <a:ext uri="{FF2B5EF4-FFF2-40B4-BE49-F238E27FC236}">
                <a16:creationId xmlns:a16="http://schemas.microsoft.com/office/drawing/2014/main" id="{39199288-1A8A-4E13-A4A0-F7034525AEF9}"/>
              </a:ext>
            </a:extLst>
          </p:cNvPr>
          <p:cNvSpPr/>
          <p:nvPr/>
        </p:nvSpPr>
        <p:spPr>
          <a:xfrm>
            <a:off x="480476" y="3996214"/>
            <a:ext cx="618158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Smyslem aktivity je podpořit učitelskou profesi, umožnit prostor pro vzájemnou inspiraci i prohloubení nových dovedností či znalostí a poskytnout rozmanitou škálu atraktivních didaktických materiálů.</a:t>
            </a:r>
          </a:p>
        </p:txBody>
      </p:sp>
    </p:spTree>
    <p:extLst>
      <p:ext uri="{BB962C8B-B14F-4D97-AF65-F5344CB8AC3E}">
        <p14:creationId xmlns:p14="http://schemas.microsoft.com/office/powerpoint/2010/main" val="33019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1" y="9048750"/>
            <a:ext cx="9601200" cy="2230969"/>
          </a:xfrm>
          <a:prstGeom prst="rect">
            <a:avLst/>
          </a:prstGeom>
          <a:solidFill>
            <a:srgbClr val="29B8C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90" y="2214412"/>
            <a:ext cx="8161020" cy="1203293"/>
          </a:xfrm>
        </p:spPr>
        <p:txBody>
          <a:bodyPr>
            <a:noAutofit/>
          </a:bodyPr>
          <a:lstStyle/>
          <a:p>
            <a:pPr algn="l"/>
            <a:r>
              <a:rPr lang="cs-CZ" sz="65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MEDIKEM NA ZKOUŠKU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5F8CD6-62BD-41E0-9F83-A7FBE3CDA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184" y="3837288"/>
            <a:ext cx="8499903" cy="656711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17. června 2024 | 8.00 hod.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53391" y="4917022"/>
            <a:ext cx="8161019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500"/>
              </a:lnSpc>
            </a:pPr>
            <a:r>
              <a:rPr lang="cs-CZ" sz="1900" b="1" dirty="0">
                <a:latin typeface="Verdana" panose="020B0604030504040204" pitchFamily="34" charset="0"/>
                <a:ea typeface="Verdana" panose="020B0604030504040204" pitchFamily="34" charset="0"/>
              </a:rPr>
              <a:t>Katedra biologie zve žáky základních škol na interaktivní přednášku </a:t>
            </a:r>
            <a:r>
              <a:rPr lang="cs-CZ" sz="1900" b="1" i="1" dirty="0">
                <a:latin typeface="Verdana" panose="020B0604030504040204" pitchFamily="34" charset="0"/>
                <a:ea typeface="Verdana" panose="020B0604030504040204" pitchFamily="34" charset="0"/>
              </a:rPr>
              <a:t>Medikem na zkoušku. </a:t>
            </a:r>
            <a:endParaRPr lang="cs-CZ" sz="19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911644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co se mohou žáci těšit?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480476" y="6517641"/>
            <a:ext cx="50098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Základy biologie člověka, anatomie či lékařské terminologie.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Informace o různých medicínských oborech.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Ukázky radiologického vyšetření, stomatologie, chirurgie či farmacie.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AAFAA60-07F7-4438-B997-715D5369F4D7}"/>
              </a:ext>
            </a:extLst>
          </p:cNvPr>
          <p:cNvSpPr/>
          <p:nvPr/>
        </p:nvSpPr>
        <p:spPr>
          <a:xfrm>
            <a:off x="480477" y="9853839"/>
            <a:ext cx="5009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Katedra biologie, PřF UJEP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Za Válcovnou 1000/8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Ústí nad Labem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501703" y="11478026"/>
            <a:ext cx="76135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Akce probíhá v rámci projektu RUR – Region univerzitě, univerzita regionu, reg. č. CZ.10.02.01/00/22_002/0000210. Aktivita A.2.26 Návštěvní programy – workshopy pro učitele s třídním kolektivem projektu RUR.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17CF60D-DA3E-439A-9AB5-BEABA9627EAC}"/>
              </a:ext>
            </a:extLst>
          </p:cNvPr>
          <p:cNvSpPr/>
          <p:nvPr/>
        </p:nvSpPr>
        <p:spPr>
          <a:xfrm>
            <a:off x="5528461" y="9887728"/>
            <a:ext cx="348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</a:rPr>
              <a:t>magda.skvorova@ujep.cz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B807DA8D-FC54-4CD7-BD03-2A71E55B5A43}"/>
              </a:ext>
            </a:extLst>
          </p:cNvPr>
          <p:cNvSpPr/>
          <p:nvPr/>
        </p:nvSpPr>
        <p:spPr>
          <a:xfrm>
            <a:off x="480476" y="9381318"/>
            <a:ext cx="42111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Místo konání 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3E4B3577-F026-445D-9F35-4F446E0801F8}"/>
              </a:ext>
            </a:extLst>
          </p:cNvPr>
          <p:cNvSpPr/>
          <p:nvPr/>
        </p:nvSpPr>
        <p:spPr>
          <a:xfrm>
            <a:off x="5541516" y="9419418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10A3813F-0DCD-471E-9263-105A2FB04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40AB6483-7C95-4126-A6CE-6CBB1A15FD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350" y="5352622"/>
            <a:ext cx="3698195" cy="523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3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0" y="6899300"/>
            <a:ext cx="9596648" cy="753035"/>
          </a:xfrm>
          <a:prstGeom prst="rect">
            <a:avLst/>
          </a:prstGeom>
          <a:solidFill>
            <a:srgbClr val="29B8C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89" y="1912663"/>
            <a:ext cx="8492697" cy="1203293"/>
          </a:xfrm>
        </p:spPr>
        <p:txBody>
          <a:bodyPr>
            <a:noAutofit/>
          </a:bodyPr>
          <a:lstStyle/>
          <a:p>
            <a:pPr algn="l"/>
            <a:r>
              <a:rPr lang="cs-CZ" sz="40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EduPower:</a:t>
            </a:r>
            <a:br>
              <a:rPr lang="cs-CZ" sz="40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2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PLATFORMA PEDAGOGICKÉ EXCELENCE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80476" y="3298993"/>
            <a:ext cx="8640248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Začínáme v září 2024. Určeno pedagogickým pracovníkům a ostatním zájemcům o vzdělávání z Ústeckého kraje.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194118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 nabízíme?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623149" y="5601477"/>
            <a:ext cx="562525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Balíčky 40 hodin společného setkávání 	    v různých formách aktivit, zaměřené na aktuální a inovativní témata z oblasti přírodovědného vzdělávání.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485374" y="11576000"/>
            <a:ext cx="7116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Tento program probíhá v rámci aktivity B.3.13 EduPower: Platforma pedagogické excelence Ústeckého kraje projektu RUR – Region univerzitě, univerzita regionu (reg. č. CZ.10.02.01/00/22_002/0000210)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3F80F7B-418A-4764-A960-B2445D6FA5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540" y="3811107"/>
            <a:ext cx="3016424" cy="4266511"/>
          </a:xfrm>
          <a:prstGeom prst="rect">
            <a:avLst/>
          </a:prstGeom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7A814916-CFEA-4279-8947-821306243965}"/>
              </a:ext>
            </a:extLst>
          </p:cNvPr>
          <p:cNvSpPr/>
          <p:nvPr/>
        </p:nvSpPr>
        <p:spPr>
          <a:xfrm>
            <a:off x="666628" y="6965230"/>
            <a:ext cx="8356121" cy="63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balíček: navržen zejména potřebám učitelů MŠ a 1. stupně ZŠ</a:t>
            </a:r>
          </a:p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balíček: navržen zejména potřebám učitelů 2. stupně ZŠ a SŠ/G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0D6BA16-31EB-4442-ACCB-83A25098A68B}"/>
              </a:ext>
            </a:extLst>
          </p:cNvPr>
          <p:cNvSpPr/>
          <p:nvPr/>
        </p:nvSpPr>
        <p:spPr>
          <a:xfrm>
            <a:off x="480476" y="7795979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Formy setkávání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0187EC9-9F2A-4A2C-8563-6E72858675A8}"/>
              </a:ext>
            </a:extLst>
          </p:cNvPr>
          <p:cNvSpPr/>
          <p:nvPr/>
        </p:nvSpPr>
        <p:spPr>
          <a:xfrm>
            <a:off x="480476" y="10681607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9B8C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E3D4944E-96D7-4A02-9AD2-1C6B1E02A674}"/>
              </a:ext>
            </a:extLst>
          </p:cNvPr>
          <p:cNvSpPr/>
          <p:nvPr/>
        </p:nvSpPr>
        <p:spPr>
          <a:xfrm>
            <a:off x="480476" y="11063289"/>
            <a:ext cx="34174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katerina.jancarikova@ujep.cz</a:t>
            </a:r>
          </a:p>
        </p:txBody>
      </p: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C27476C7-95E7-4EE0-93E7-71F5DFF0B263}"/>
              </a:ext>
            </a:extLst>
          </p:cNvPr>
          <p:cNvGrpSpPr/>
          <p:nvPr/>
        </p:nvGrpSpPr>
        <p:grpSpPr>
          <a:xfrm>
            <a:off x="2537992" y="8364146"/>
            <a:ext cx="2235640" cy="2179810"/>
            <a:chOff x="2733940" y="8380475"/>
            <a:chExt cx="2235640" cy="2179810"/>
          </a:xfrm>
        </p:grpSpPr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A560EE4D-22AD-4487-8E80-6B77D5EC4EB1}"/>
                </a:ext>
              </a:extLst>
            </p:cNvPr>
            <p:cNvSpPr/>
            <p:nvPr/>
          </p:nvSpPr>
          <p:spPr>
            <a:xfrm>
              <a:off x="273394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3D80C887-B771-4B87-97A9-BD78C4861897}"/>
                </a:ext>
              </a:extLst>
            </p:cNvPr>
            <p:cNvSpPr/>
            <p:nvPr/>
          </p:nvSpPr>
          <p:spPr>
            <a:xfrm>
              <a:off x="3097796" y="8640586"/>
              <a:ext cx="1485119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Online webináře</a:t>
              </a:r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78C39013-BA98-43BE-8D69-C639CBBD4391}"/>
                </a:ext>
              </a:extLst>
            </p:cNvPr>
            <p:cNvSpPr/>
            <p:nvPr/>
          </p:nvSpPr>
          <p:spPr>
            <a:xfrm>
              <a:off x="2850207" y="9241564"/>
              <a:ext cx="199248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Inovativní </a:t>
              </a:r>
            </a:p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aktivity v online prostoru.</a:t>
              </a:r>
            </a:p>
          </p:txBody>
        </p:sp>
      </p:grpSp>
      <p:grpSp>
        <p:nvGrpSpPr>
          <p:cNvPr id="79" name="Skupina 78">
            <a:extLst>
              <a:ext uri="{FF2B5EF4-FFF2-40B4-BE49-F238E27FC236}">
                <a16:creationId xmlns:a16="http://schemas.microsoft.com/office/drawing/2014/main" id="{2657E9F7-40A4-4B10-9D72-744F74B8A6D6}"/>
              </a:ext>
            </a:extLst>
          </p:cNvPr>
          <p:cNvGrpSpPr/>
          <p:nvPr/>
        </p:nvGrpSpPr>
        <p:grpSpPr>
          <a:xfrm>
            <a:off x="4827826" y="8380475"/>
            <a:ext cx="2235640" cy="2179810"/>
            <a:chOff x="4925800" y="8380475"/>
            <a:chExt cx="2235640" cy="2179810"/>
          </a:xfrm>
        </p:grpSpPr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B9EFCA86-0E4C-4752-9373-C1B8C886DCD5}"/>
                </a:ext>
              </a:extLst>
            </p:cNvPr>
            <p:cNvSpPr/>
            <p:nvPr/>
          </p:nvSpPr>
          <p:spPr>
            <a:xfrm>
              <a:off x="492580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91041F7E-2C56-4BE1-80B9-457AE8280F60}"/>
                </a:ext>
              </a:extLst>
            </p:cNvPr>
            <p:cNvSpPr/>
            <p:nvPr/>
          </p:nvSpPr>
          <p:spPr>
            <a:xfrm>
              <a:off x="5081375" y="8636243"/>
              <a:ext cx="196706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Exkurze </a:t>
              </a:r>
            </a:p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a učení venku</a:t>
              </a:r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1FFB60B6-FDBA-4E50-9E69-E9CD12515DA1}"/>
                </a:ext>
              </a:extLst>
            </p:cNvPr>
            <p:cNvSpPr/>
            <p:nvPr/>
          </p:nvSpPr>
          <p:spPr>
            <a:xfrm>
              <a:off x="5169492" y="9241564"/>
              <a:ext cx="179083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Společné cesty za novým poznáním.</a:t>
              </a:r>
            </a:p>
          </p:txBody>
        </p:sp>
      </p:grpSp>
      <p:sp>
        <p:nvSpPr>
          <p:cNvPr id="76" name="Ovál 75">
            <a:extLst>
              <a:ext uri="{FF2B5EF4-FFF2-40B4-BE49-F238E27FC236}">
                <a16:creationId xmlns:a16="http://schemas.microsoft.com/office/drawing/2014/main" id="{2CFD36A7-B2E6-4843-91A2-AC9975D08DE3}"/>
              </a:ext>
            </a:extLst>
          </p:cNvPr>
          <p:cNvSpPr/>
          <p:nvPr/>
        </p:nvSpPr>
        <p:spPr>
          <a:xfrm>
            <a:off x="7149933" y="8380475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B82E30F2-C0ED-44DF-87EE-85B5FB556678}"/>
              </a:ext>
            </a:extLst>
          </p:cNvPr>
          <p:cNvSpPr/>
          <p:nvPr/>
        </p:nvSpPr>
        <p:spPr>
          <a:xfrm>
            <a:off x="7471269" y="8812364"/>
            <a:ext cx="1606107" cy="36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Konference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496EBEEB-9EDC-4683-8C83-354E3F710399}"/>
              </a:ext>
            </a:extLst>
          </p:cNvPr>
          <p:cNvSpPr/>
          <p:nvPr/>
        </p:nvSpPr>
        <p:spPr>
          <a:xfrm>
            <a:off x="7318249" y="9167103"/>
            <a:ext cx="19670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Učitelé učitelům, sdílení nápadů, názorů </a:t>
            </a:r>
          </a:p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 poznatků.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21809D49-0EE3-4D6E-9BF6-00EA2A9E2C2D}"/>
              </a:ext>
            </a:extLst>
          </p:cNvPr>
          <p:cNvSpPr/>
          <p:nvPr/>
        </p:nvSpPr>
        <p:spPr>
          <a:xfrm>
            <a:off x="222167" y="8315159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6B65CE20-9656-49C2-AEFC-8D81B3F91781}"/>
              </a:ext>
            </a:extLst>
          </p:cNvPr>
          <p:cNvSpPr/>
          <p:nvPr/>
        </p:nvSpPr>
        <p:spPr>
          <a:xfrm>
            <a:off x="420278" y="8721305"/>
            <a:ext cx="17432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Workshopy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9866BFA9-BA0A-4B7B-98AF-CBFBC506D470}"/>
              </a:ext>
            </a:extLst>
          </p:cNvPr>
          <p:cNvSpPr/>
          <p:nvPr/>
        </p:nvSpPr>
        <p:spPr>
          <a:xfrm>
            <a:off x="386240" y="9083151"/>
            <a:ext cx="1876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Rozmanité aktivity, tvorba didaktických pomůcek.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9CAE9BF7-11E8-4699-85BD-1B5F6A6195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sp>
        <p:nvSpPr>
          <p:cNvPr id="34" name="Obdélník 33">
            <a:extLst>
              <a:ext uri="{FF2B5EF4-FFF2-40B4-BE49-F238E27FC236}">
                <a16:creationId xmlns:a16="http://schemas.microsoft.com/office/drawing/2014/main" id="{4E9BF7EA-76A9-451E-8DF2-24A3F4831375}"/>
              </a:ext>
            </a:extLst>
          </p:cNvPr>
          <p:cNvSpPr/>
          <p:nvPr/>
        </p:nvSpPr>
        <p:spPr>
          <a:xfrm>
            <a:off x="480476" y="3996214"/>
            <a:ext cx="618158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Smyslem aktivity je podpořit učitelskou profesi, umožnit prostor pro vzájemnou inspiraci i prohloubení nových dovedností či znalostí a poskytnout rozmanitou škálu atraktivních didaktických materiálů.</a:t>
            </a:r>
          </a:p>
        </p:txBody>
      </p:sp>
    </p:spTree>
    <p:extLst>
      <p:ext uri="{BB962C8B-B14F-4D97-AF65-F5344CB8AC3E}">
        <p14:creationId xmlns:p14="http://schemas.microsoft.com/office/powerpoint/2010/main" val="154062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1" y="9048750"/>
            <a:ext cx="9601200" cy="2230969"/>
          </a:xfrm>
          <a:prstGeom prst="rect">
            <a:avLst/>
          </a:prstGeom>
          <a:solidFill>
            <a:srgbClr val="6D1F8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6D1F80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90" y="2214412"/>
            <a:ext cx="8161020" cy="1203293"/>
          </a:xfrm>
        </p:spPr>
        <p:txBody>
          <a:bodyPr>
            <a:noAutofit/>
          </a:bodyPr>
          <a:lstStyle/>
          <a:p>
            <a:pPr algn="l"/>
            <a:r>
              <a:rPr lang="cs-CZ" sz="65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MEDIKEM NA ZKOUŠKU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5F8CD6-62BD-41E0-9F83-A7FBE3CDA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184" y="3837288"/>
            <a:ext cx="8499903" cy="656711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17. června 2024 | 8.00 hod.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53391" y="4917022"/>
            <a:ext cx="8161019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500"/>
              </a:lnSpc>
            </a:pPr>
            <a:r>
              <a:rPr lang="cs-CZ" sz="1900" b="1" dirty="0">
                <a:latin typeface="Verdana" panose="020B0604030504040204" pitchFamily="34" charset="0"/>
                <a:ea typeface="Verdana" panose="020B0604030504040204" pitchFamily="34" charset="0"/>
              </a:rPr>
              <a:t>Katedra biologie zve žáky základních škol na interaktivní přednášku </a:t>
            </a:r>
            <a:r>
              <a:rPr lang="cs-CZ" sz="1900" b="1" i="1" dirty="0">
                <a:latin typeface="Verdana" panose="020B0604030504040204" pitchFamily="34" charset="0"/>
                <a:ea typeface="Verdana" panose="020B0604030504040204" pitchFamily="34" charset="0"/>
              </a:rPr>
              <a:t>Medikem na zkoušku. </a:t>
            </a:r>
            <a:endParaRPr lang="cs-CZ" sz="19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911644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co se mohou žáci těšit?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480476" y="6517641"/>
            <a:ext cx="50098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Základy biologie člověka, anatomie či lékařské terminologie.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Informace o různých medicínských oborech.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Ukázky radiologického vyšetření, stomatologie, chirurgie či farmacie.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AAFAA60-07F7-4438-B997-715D5369F4D7}"/>
              </a:ext>
            </a:extLst>
          </p:cNvPr>
          <p:cNvSpPr/>
          <p:nvPr/>
        </p:nvSpPr>
        <p:spPr>
          <a:xfrm>
            <a:off x="480477" y="9853839"/>
            <a:ext cx="5009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Katedra biologie, PřF UJEP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Za Válcovnou 1000/8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Ústí nad Labem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501703" y="11478026"/>
            <a:ext cx="72923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Akce probíhá v rámci projektu RUR – Region univerzitě, univerzita regionu, reg. č. CZ.10.02.01/00/22_002/0000210. Aktivita A.2.26 Návštěvní programy – workshopy pro učitele s třídním kolektivem projektu RUR.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17CF60D-DA3E-439A-9AB5-BEABA9627EAC}"/>
              </a:ext>
            </a:extLst>
          </p:cNvPr>
          <p:cNvSpPr/>
          <p:nvPr/>
        </p:nvSpPr>
        <p:spPr>
          <a:xfrm>
            <a:off x="5528461" y="9887728"/>
            <a:ext cx="348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</a:rPr>
              <a:t>magda.skvorova@ujep.cz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B807DA8D-FC54-4CD7-BD03-2A71E55B5A43}"/>
              </a:ext>
            </a:extLst>
          </p:cNvPr>
          <p:cNvSpPr/>
          <p:nvPr/>
        </p:nvSpPr>
        <p:spPr>
          <a:xfrm>
            <a:off x="480476" y="9381318"/>
            <a:ext cx="42111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Místo konání 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3E4B3577-F026-445D-9F35-4F446E0801F8}"/>
              </a:ext>
            </a:extLst>
          </p:cNvPr>
          <p:cNvSpPr/>
          <p:nvPr/>
        </p:nvSpPr>
        <p:spPr>
          <a:xfrm>
            <a:off x="5541516" y="9419418"/>
            <a:ext cx="4211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100" b="1" dirty="0"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EED10C12-2A90-4EBB-8023-5ADB07140F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62" y="5337188"/>
            <a:ext cx="3705811" cy="5241600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8109906D-1B40-4BD9-8776-CD31A37A11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45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>
            <a:extLst>
              <a:ext uri="{FF2B5EF4-FFF2-40B4-BE49-F238E27FC236}">
                <a16:creationId xmlns:a16="http://schemas.microsoft.com/office/drawing/2014/main" id="{81735B69-1A34-4C15-A532-2AB9E1C765C5}"/>
              </a:ext>
            </a:extLst>
          </p:cNvPr>
          <p:cNvSpPr/>
          <p:nvPr/>
        </p:nvSpPr>
        <p:spPr>
          <a:xfrm>
            <a:off x="0" y="6899300"/>
            <a:ext cx="9596648" cy="753035"/>
          </a:xfrm>
          <a:prstGeom prst="rect">
            <a:avLst/>
          </a:prstGeom>
          <a:solidFill>
            <a:srgbClr val="6D1F8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FA201-8973-4DAF-A247-C9371DEA2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89" y="1912663"/>
            <a:ext cx="8492697" cy="1203293"/>
          </a:xfrm>
        </p:spPr>
        <p:txBody>
          <a:bodyPr>
            <a:noAutofit/>
          </a:bodyPr>
          <a:lstStyle/>
          <a:p>
            <a:pPr algn="l"/>
            <a:r>
              <a:rPr lang="cs-CZ" sz="40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EduPower:</a:t>
            </a:r>
            <a:br>
              <a:rPr lang="cs-CZ" sz="40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2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PLATFORMA PEDAGOGICKÉ EXCELENCE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F74BF04-538F-4F66-A0A2-8631FC5E7553}"/>
              </a:ext>
            </a:extLst>
          </p:cNvPr>
          <p:cNvSpPr txBox="1">
            <a:spLocks/>
          </p:cNvSpPr>
          <p:nvPr/>
        </p:nvSpPr>
        <p:spPr>
          <a:xfrm>
            <a:off x="480476" y="3298993"/>
            <a:ext cx="8640248" cy="656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Začínáme v září 2024. Určeno pedagogickým pracovníkům a ostatním zájemcům o vzdělávání z Ústeckého kraje.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54E300-476E-467D-9E5B-56E9989F490D}"/>
              </a:ext>
            </a:extLst>
          </p:cNvPr>
          <p:cNvSpPr/>
          <p:nvPr/>
        </p:nvSpPr>
        <p:spPr>
          <a:xfrm>
            <a:off x="480476" y="5194118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 nabízíme?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857B2A-0680-423A-BF39-02B0B08B2022}"/>
              </a:ext>
            </a:extLst>
          </p:cNvPr>
          <p:cNvSpPr/>
          <p:nvPr/>
        </p:nvSpPr>
        <p:spPr>
          <a:xfrm>
            <a:off x="623149" y="5601477"/>
            <a:ext cx="562525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Balíčky 40 hodin společného setkávání 	    v různých formách aktivit, zaměřené na aktuální a inovativní témata z oblasti přírodovědného vzdělávání.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0CA2AB-BD48-43D5-B03F-E46C9C3F5FFC}"/>
              </a:ext>
            </a:extLst>
          </p:cNvPr>
          <p:cNvSpPr/>
          <p:nvPr/>
        </p:nvSpPr>
        <p:spPr>
          <a:xfrm>
            <a:off x="485374" y="11576000"/>
            <a:ext cx="7116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Tento program probíhá v rámci aktivity B.3.13 EduPower: Platforma pedagogické excelence Ústeckého kraje projektu RUR – Region univerzitě, univerzita regionu (reg. č. CZ.10.02.01/00/22_002/0000210)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FDE44A8D-84CA-4209-B961-05FA1F070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6" y="306912"/>
            <a:ext cx="8936312" cy="754894"/>
          </a:xfrm>
          <a:prstGeom prst="rect">
            <a:avLst/>
          </a:prstGeom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7A814916-CFEA-4279-8947-821306243965}"/>
              </a:ext>
            </a:extLst>
          </p:cNvPr>
          <p:cNvSpPr/>
          <p:nvPr/>
        </p:nvSpPr>
        <p:spPr>
          <a:xfrm>
            <a:off x="666628" y="6965230"/>
            <a:ext cx="8356121" cy="63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balíček: navržen zejména potřebám učitelů MŠ a 1. stupně ZŠ</a:t>
            </a:r>
          </a:p>
          <a:p>
            <a:pPr>
              <a:lnSpc>
                <a:spcPts val="2200"/>
              </a:lnSpc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balíček: navržen zejména potřebám učitelů 2. stupně ZŠ a SŠ/G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0D6BA16-31EB-4442-ACCB-83A25098A68B}"/>
              </a:ext>
            </a:extLst>
          </p:cNvPr>
          <p:cNvSpPr/>
          <p:nvPr/>
        </p:nvSpPr>
        <p:spPr>
          <a:xfrm>
            <a:off x="480476" y="7795979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Formy setkávání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0187EC9-9F2A-4A2C-8563-6E72858675A8}"/>
              </a:ext>
            </a:extLst>
          </p:cNvPr>
          <p:cNvSpPr/>
          <p:nvPr/>
        </p:nvSpPr>
        <p:spPr>
          <a:xfrm>
            <a:off x="480476" y="10681607"/>
            <a:ext cx="5767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6D1F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E3D4944E-96D7-4A02-9AD2-1C6B1E02A674}"/>
              </a:ext>
            </a:extLst>
          </p:cNvPr>
          <p:cNvSpPr/>
          <p:nvPr/>
        </p:nvSpPr>
        <p:spPr>
          <a:xfrm>
            <a:off x="480476" y="11063289"/>
            <a:ext cx="34174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katerina.jancarikova@ujep.cz</a:t>
            </a:r>
          </a:p>
        </p:txBody>
      </p: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C27476C7-95E7-4EE0-93E7-71F5DFF0B263}"/>
              </a:ext>
            </a:extLst>
          </p:cNvPr>
          <p:cNvGrpSpPr/>
          <p:nvPr/>
        </p:nvGrpSpPr>
        <p:grpSpPr>
          <a:xfrm>
            <a:off x="2537992" y="8364146"/>
            <a:ext cx="2235640" cy="2179810"/>
            <a:chOff x="2733940" y="8380475"/>
            <a:chExt cx="2235640" cy="2179810"/>
          </a:xfrm>
        </p:grpSpPr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A560EE4D-22AD-4487-8E80-6B77D5EC4EB1}"/>
                </a:ext>
              </a:extLst>
            </p:cNvPr>
            <p:cNvSpPr/>
            <p:nvPr/>
          </p:nvSpPr>
          <p:spPr>
            <a:xfrm>
              <a:off x="273394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3D80C887-B771-4B87-97A9-BD78C4861897}"/>
                </a:ext>
              </a:extLst>
            </p:cNvPr>
            <p:cNvSpPr/>
            <p:nvPr/>
          </p:nvSpPr>
          <p:spPr>
            <a:xfrm>
              <a:off x="3097796" y="8640586"/>
              <a:ext cx="1485119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Online webináře</a:t>
              </a:r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78C39013-BA98-43BE-8D69-C639CBBD4391}"/>
                </a:ext>
              </a:extLst>
            </p:cNvPr>
            <p:cNvSpPr/>
            <p:nvPr/>
          </p:nvSpPr>
          <p:spPr>
            <a:xfrm>
              <a:off x="2850207" y="9241564"/>
              <a:ext cx="199248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Inovativní </a:t>
              </a:r>
            </a:p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aktivity v online prostoru.</a:t>
              </a:r>
            </a:p>
          </p:txBody>
        </p:sp>
      </p:grpSp>
      <p:grpSp>
        <p:nvGrpSpPr>
          <p:cNvPr id="79" name="Skupina 78">
            <a:extLst>
              <a:ext uri="{FF2B5EF4-FFF2-40B4-BE49-F238E27FC236}">
                <a16:creationId xmlns:a16="http://schemas.microsoft.com/office/drawing/2014/main" id="{2657E9F7-40A4-4B10-9D72-744F74B8A6D6}"/>
              </a:ext>
            </a:extLst>
          </p:cNvPr>
          <p:cNvGrpSpPr/>
          <p:nvPr/>
        </p:nvGrpSpPr>
        <p:grpSpPr>
          <a:xfrm>
            <a:off x="4827826" y="8380475"/>
            <a:ext cx="2235640" cy="2179810"/>
            <a:chOff x="4925800" y="8380475"/>
            <a:chExt cx="2235640" cy="2179810"/>
          </a:xfrm>
        </p:grpSpPr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B9EFCA86-0E4C-4752-9373-C1B8C886DCD5}"/>
                </a:ext>
              </a:extLst>
            </p:cNvPr>
            <p:cNvSpPr/>
            <p:nvPr/>
          </p:nvSpPr>
          <p:spPr>
            <a:xfrm>
              <a:off x="4925800" y="8380475"/>
              <a:ext cx="2235640" cy="2179810"/>
            </a:xfrm>
            <a:prstGeom prst="ellipse">
              <a:avLst/>
            </a:prstGeom>
            <a:solidFill>
              <a:srgbClr val="D9DADB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91041F7E-2C56-4BE1-80B9-457AE8280F60}"/>
                </a:ext>
              </a:extLst>
            </p:cNvPr>
            <p:cNvSpPr/>
            <p:nvPr/>
          </p:nvSpPr>
          <p:spPr>
            <a:xfrm>
              <a:off x="5081375" y="8636243"/>
              <a:ext cx="196706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Exkurze </a:t>
              </a:r>
            </a:p>
            <a:p>
              <a:pPr algn="ctr"/>
              <a:r>
                <a:rPr lang="cs-CZ" sz="1700" b="1" dirty="0">
                  <a:latin typeface="Verdana" panose="020B0604030504040204" pitchFamily="34" charset="0"/>
                  <a:ea typeface="Verdana" panose="020B0604030504040204" pitchFamily="34" charset="0"/>
                </a:rPr>
                <a:t>a učení venku</a:t>
              </a:r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1FFB60B6-FDBA-4E50-9E69-E9CD12515DA1}"/>
                </a:ext>
              </a:extLst>
            </p:cNvPr>
            <p:cNvSpPr/>
            <p:nvPr/>
          </p:nvSpPr>
          <p:spPr>
            <a:xfrm>
              <a:off x="5169492" y="9241564"/>
              <a:ext cx="179083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1600" i="1" spc="-40" dirty="0">
                  <a:latin typeface="Verdana" panose="020B0604030504040204" pitchFamily="34" charset="0"/>
                  <a:ea typeface="Verdana" panose="020B0604030504040204" pitchFamily="34" charset="0"/>
                  <a:cs typeface="Helvetica" panose="020B0604020202020204" pitchFamily="34" charset="0"/>
                </a:rPr>
                <a:t>Společné cesty za novým poznáním.</a:t>
              </a:r>
            </a:p>
          </p:txBody>
        </p:sp>
      </p:grpSp>
      <p:sp>
        <p:nvSpPr>
          <p:cNvPr id="76" name="Ovál 75">
            <a:extLst>
              <a:ext uri="{FF2B5EF4-FFF2-40B4-BE49-F238E27FC236}">
                <a16:creationId xmlns:a16="http://schemas.microsoft.com/office/drawing/2014/main" id="{2CFD36A7-B2E6-4843-91A2-AC9975D08DE3}"/>
              </a:ext>
            </a:extLst>
          </p:cNvPr>
          <p:cNvSpPr/>
          <p:nvPr/>
        </p:nvSpPr>
        <p:spPr>
          <a:xfrm>
            <a:off x="7149933" y="8380475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B82E30F2-C0ED-44DF-87EE-85B5FB556678}"/>
              </a:ext>
            </a:extLst>
          </p:cNvPr>
          <p:cNvSpPr/>
          <p:nvPr/>
        </p:nvSpPr>
        <p:spPr>
          <a:xfrm>
            <a:off x="7471269" y="8812364"/>
            <a:ext cx="1606107" cy="36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Konference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496EBEEB-9EDC-4683-8C83-354E3F710399}"/>
              </a:ext>
            </a:extLst>
          </p:cNvPr>
          <p:cNvSpPr/>
          <p:nvPr/>
        </p:nvSpPr>
        <p:spPr>
          <a:xfrm>
            <a:off x="7318249" y="9167103"/>
            <a:ext cx="19670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Učitelé učitelům, sdílení nápadů, názorů </a:t>
            </a:r>
          </a:p>
          <a:p>
            <a:pPr algn="ctr"/>
            <a:r>
              <a:rPr lang="cs-CZ" sz="1600" i="1" spc="-4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 poznatků.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21809D49-0EE3-4D6E-9BF6-00EA2A9E2C2D}"/>
              </a:ext>
            </a:extLst>
          </p:cNvPr>
          <p:cNvSpPr/>
          <p:nvPr/>
        </p:nvSpPr>
        <p:spPr>
          <a:xfrm>
            <a:off x="222167" y="8315159"/>
            <a:ext cx="2235640" cy="2179810"/>
          </a:xfrm>
          <a:prstGeom prst="ellipse">
            <a:avLst/>
          </a:prstGeom>
          <a:solidFill>
            <a:srgbClr val="D9DA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6B65CE20-9656-49C2-AEFC-8D81B3F91781}"/>
              </a:ext>
            </a:extLst>
          </p:cNvPr>
          <p:cNvSpPr/>
          <p:nvPr/>
        </p:nvSpPr>
        <p:spPr>
          <a:xfrm>
            <a:off x="420278" y="8721305"/>
            <a:ext cx="17432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Workshopy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9866BFA9-BA0A-4B7B-98AF-CBFBC506D470}"/>
              </a:ext>
            </a:extLst>
          </p:cNvPr>
          <p:cNvSpPr/>
          <p:nvPr/>
        </p:nvSpPr>
        <p:spPr>
          <a:xfrm>
            <a:off x="386240" y="9083151"/>
            <a:ext cx="1876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Rozmanité aktivity, tvorba didaktických pomůcek.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9CAE9BF7-11E8-4699-85BD-1B5F6A6195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90" y="11562417"/>
            <a:ext cx="1044356" cy="421714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2E52D2E3-1FA0-4CA6-9654-8E4B11CE0F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541" y="3804181"/>
            <a:ext cx="2998230" cy="4240779"/>
          </a:xfrm>
          <a:prstGeom prst="rect">
            <a:avLst/>
          </a:prstGeom>
        </p:spPr>
      </p:pic>
      <p:sp>
        <p:nvSpPr>
          <p:cNvPr id="34" name="Obdélník 33">
            <a:extLst>
              <a:ext uri="{FF2B5EF4-FFF2-40B4-BE49-F238E27FC236}">
                <a16:creationId xmlns:a16="http://schemas.microsoft.com/office/drawing/2014/main" id="{40B80E19-9AB5-41AF-B20C-40EBE54B674A}"/>
              </a:ext>
            </a:extLst>
          </p:cNvPr>
          <p:cNvSpPr/>
          <p:nvPr/>
        </p:nvSpPr>
        <p:spPr>
          <a:xfrm>
            <a:off x="480476" y="3996214"/>
            <a:ext cx="618158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Smyslem aktivity je podpořit učitelskou profesi, umožnit prostor pro vzájemnou inspiraci i prohloubení nových dovedností či znalostí a poskytnout rozmanitou škálu atraktivních didaktických materiálů.</a:t>
            </a:r>
          </a:p>
        </p:txBody>
      </p:sp>
    </p:spTree>
    <p:extLst>
      <p:ext uri="{BB962C8B-B14F-4D97-AF65-F5344CB8AC3E}">
        <p14:creationId xmlns:p14="http://schemas.microsoft.com/office/powerpoint/2010/main" val="1627788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1242</Words>
  <Application>Microsoft Office PowerPoint</Application>
  <PresentationFormat>A3 (297 × 420 mm)</PresentationFormat>
  <Paragraphs>149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Verdana</vt:lpstr>
      <vt:lpstr>Motiv Office</vt:lpstr>
      <vt:lpstr>Šablony pro tvorbu plakátů v projektu RUR</vt:lpstr>
      <vt:lpstr>MEDIKEM NA ZKOUŠKU</vt:lpstr>
      <vt:lpstr>EduPower: PLATFORMA PEDAGOGICKÉ EXCELENCE</vt:lpstr>
      <vt:lpstr>MEDIKEM NA ZKOUŠKU</vt:lpstr>
      <vt:lpstr>EduPower: PLATFORMA PEDAGOGICKÉ EXCELENCE</vt:lpstr>
      <vt:lpstr>MEDIKEM NA ZKOUŠKU</vt:lpstr>
      <vt:lpstr>EduPower: PLATFORMA PEDAGOGICKÉ EXCELENCE</vt:lpstr>
      <vt:lpstr>MEDIKEM NA ZKOUŠKU</vt:lpstr>
      <vt:lpstr>EduPower: PLATFORMA PEDAGOGICKÉ EXCELENCE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MEDIKEM NA ZKOUŠKU</dc:title>
  <dc:creator>Jakub Hajas</dc:creator>
  <cp:lastModifiedBy>Jakub Hajas</cp:lastModifiedBy>
  <cp:revision>21</cp:revision>
  <dcterms:created xsi:type="dcterms:W3CDTF">2024-08-15T09:11:06Z</dcterms:created>
  <dcterms:modified xsi:type="dcterms:W3CDTF">2024-08-20T06:49:21Z</dcterms:modified>
</cp:coreProperties>
</file>